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30" r:id="rId2"/>
    <p:sldId id="418" r:id="rId3"/>
    <p:sldId id="420" r:id="rId4"/>
    <p:sldId id="440" r:id="rId5"/>
    <p:sldId id="347" r:id="rId6"/>
    <p:sldId id="441" r:id="rId7"/>
    <p:sldId id="442" r:id="rId8"/>
    <p:sldId id="443" r:id="rId9"/>
    <p:sldId id="444" r:id="rId10"/>
    <p:sldId id="445" r:id="rId11"/>
    <p:sldId id="451" r:id="rId12"/>
    <p:sldId id="450" r:id="rId13"/>
    <p:sldId id="439" r:id="rId14"/>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ogan" initials="DL" lastIdx="1" clrIdx="0"/>
  <p:cmAuthor id="2" name="David Logan" initials="DL [2]" lastIdx="1" clrIdx="1"/>
  <p:cmAuthor id="3" name="David Logan" initials="DL [3]" lastIdx="1" clrIdx="2"/>
  <p:cmAuthor id="4" name="David Logan" initials="DL [4]" lastIdx="1" clrIdx="3"/>
  <p:cmAuthor id="5" name="David Logan" initials="DL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05B"/>
    <a:srgbClr val="4E3524"/>
    <a:srgbClr val="84795D"/>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0" autoAdjust="0"/>
    <p:restoredTop sz="94541"/>
  </p:normalViewPr>
  <p:slideViewPr>
    <p:cSldViewPr snapToGrid="0" snapToObjects="1">
      <p:cViewPr varScale="1">
        <p:scale>
          <a:sx n="89" d="100"/>
          <a:sy n="89" d="100"/>
        </p:scale>
        <p:origin x="120"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1" y="0"/>
            <a:ext cx="3038475" cy="463550"/>
          </a:xfrm>
          <a:prstGeom prst="rect">
            <a:avLst/>
          </a:prstGeom>
        </p:spPr>
        <p:txBody>
          <a:bodyPr vert="horz" lIns="91440" tIns="45720" rIns="91440" bIns="45720" rtlCol="0"/>
          <a:lstStyle>
            <a:lvl1pPr algn="r">
              <a:defRPr sz="1200"/>
            </a:lvl1pPr>
          </a:lstStyle>
          <a:p>
            <a:fld id="{6C9AD726-0BCC-4FF2-8026-20CFECD5416F}" type="datetimeFigureOut">
              <a:rPr lang="en-US" smtClean="0"/>
              <a:t>04/03/2020</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2"/>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772525"/>
            <a:ext cx="3038475" cy="463550"/>
          </a:xfrm>
          <a:prstGeom prst="rect">
            <a:avLst/>
          </a:prstGeom>
        </p:spPr>
        <p:txBody>
          <a:bodyPr vert="horz" lIns="91440" tIns="45720" rIns="91440" bIns="45720" rtlCol="0" anchor="b"/>
          <a:lstStyle>
            <a:lvl1pPr algn="r">
              <a:defRPr sz="1200"/>
            </a:lvl1pPr>
          </a:lstStyle>
          <a:p>
            <a:fld id="{FE13C406-DF30-4CF7-A767-DC7FC2C78CAA}" type="slidenum">
              <a:rPr lang="en-US" smtClean="0"/>
              <a:t>‹#›</a:t>
            </a:fld>
            <a:endParaRPr lang="en-US"/>
          </a:p>
        </p:txBody>
      </p:sp>
    </p:spTree>
    <p:extLst>
      <p:ext uri="{BB962C8B-B14F-4D97-AF65-F5344CB8AC3E}">
        <p14:creationId xmlns:p14="http://schemas.microsoft.com/office/powerpoint/2010/main" val="56504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1</a:t>
            </a:fld>
            <a:endParaRPr lang="en-US"/>
          </a:p>
        </p:txBody>
      </p:sp>
    </p:spTree>
    <p:extLst>
      <p:ext uri="{BB962C8B-B14F-4D97-AF65-F5344CB8AC3E}">
        <p14:creationId xmlns:p14="http://schemas.microsoft.com/office/powerpoint/2010/main" val="164111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10</a:t>
            </a:fld>
            <a:endParaRPr lang="en-US"/>
          </a:p>
        </p:txBody>
      </p:sp>
    </p:spTree>
    <p:extLst>
      <p:ext uri="{BB962C8B-B14F-4D97-AF65-F5344CB8AC3E}">
        <p14:creationId xmlns:p14="http://schemas.microsoft.com/office/powerpoint/2010/main" val="320661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11</a:t>
            </a:fld>
            <a:endParaRPr lang="en-US"/>
          </a:p>
        </p:txBody>
      </p:sp>
    </p:spTree>
    <p:extLst>
      <p:ext uri="{BB962C8B-B14F-4D97-AF65-F5344CB8AC3E}">
        <p14:creationId xmlns:p14="http://schemas.microsoft.com/office/powerpoint/2010/main" val="110025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12</a:t>
            </a:fld>
            <a:endParaRPr lang="en-US"/>
          </a:p>
        </p:txBody>
      </p:sp>
    </p:spTree>
    <p:extLst>
      <p:ext uri="{BB962C8B-B14F-4D97-AF65-F5344CB8AC3E}">
        <p14:creationId xmlns:p14="http://schemas.microsoft.com/office/powerpoint/2010/main" val="127382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13</a:t>
            </a:fld>
            <a:endParaRPr lang="en-US"/>
          </a:p>
        </p:txBody>
      </p:sp>
    </p:spTree>
    <p:extLst>
      <p:ext uri="{BB962C8B-B14F-4D97-AF65-F5344CB8AC3E}">
        <p14:creationId xmlns:p14="http://schemas.microsoft.com/office/powerpoint/2010/main" val="217826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2</a:t>
            </a:fld>
            <a:endParaRPr lang="en-US"/>
          </a:p>
        </p:txBody>
      </p:sp>
    </p:spTree>
    <p:extLst>
      <p:ext uri="{BB962C8B-B14F-4D97-AF65-F5344CB8AC3E}">
        <p14:creationId xmlns:p14="http://schemas.microsoft.com/office/powerpoint/2010/main" val="185801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3</a:t>
            </a:fld>
            <a:endParaRPr lang="en-US"/>
          </a:p>
        </p:txBody>
      </p:sp>
    </p:spTree>
    <p:extLst>
      <p:ext uri="{BB962C8B-B14F-4D97-AF65-F5344CB8AC3E}">
        <p14:creationId xmlns:p14="http://schemas.microsoft.com/office/powerpoint/2010/main" val="353350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list of forms: Form 1040, 1040-SR, 1040-NR, 1040-NR-EZ, 1040-PR, 1040-SS</a:t>
            </a:r>
          </a:p>
          <a:p>
            <a:r>
              <a:rPr lang="en-US" dirty="0"/>
              <a:t>Form 1041, 1041-N, 1041-QFT</a:t>
            </a:r>
          </a:p>
          <a:p>
            <a:r>
              <a:rPr lang="en-US" dirty="0"/>
              <a:t>Form 1120, 1120-C, 1120-F, 1120-FSC, 1120-H, 1120-L, 1120-ND, 1120-PC, 1120-POL, 1120-REIT, 1120-RIC, 1120-SF</a:t>
            </a:r>
          </a:p>
          <a:p>
            <a:r>
              <a:rPr lang="en-US" dirty="0"/>
              <a:t>Form 8960</a:t>
            </a:r>
          </a:p>
          <a:p>
            <a:r>
              <a:rPr lang="en-US" dirty="0"/>
              <a:t>Form 8991</a:t>
            </a:r>
          </a:p>
        </p:txBody>
      </p:sp>
      <p:sp>
        <p:nvSpPr>
          <p:cNvPr id="4" name="Slide Number Placeholder 3"/>
          <p:cNvSpPr>
            <a:spLocks noGrp="1"/>
          </p:cNvSpPr>
          <p:nvPr>
            <p:ph type="sldNum" sz="quarter" idx="10"/>
          </p:nvPr>
        </p:nvSpPr>
        <p:spPr/>
        <p:txBody>
          <a:bodyPr/>
          <a:lstStyle/>
          <a:p>
            <a:fld id="{FE13C406-DF30-4CF7-A767-DC7FC2C78CAA}" type="slidenum">
              <a:rPr lang="en-US" smtClean="0"/>
              <a:t>4</a:t>
            </a:fld>
            <a:endParaRPr lang="en-US"/>
          </a:p>
        </p:txBody>
      </p:sp>
    </p:spTree>
    <p:extLst>
      <p:ext uri="{BB962C8B-B14F-4D97-AF65-F5344CB8AC3E}">
        <p14:creationId xmlns:p14="http://schemas.microsoft.com/office/powerpoint/2010/main" val="36023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5</a:t>
            </a:fld>
            <a:endParaRPr lang="en-US"/>
          </a:p>
        </p:txBody>
      </p:sp>
    </p:spTree>
    <p:extLst>
      <p:ext uri="{BB962C8B-B14F-4D97-AF65-F5344CB8AC3E}">
        <p14:creationId xmlns:p14="http://schemas.microsoft.com/office/powerpoint/2010/main" val="220387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6</a:t>
            </a:fld>
            <a:endParaRPr lang="en-US"/>
          </a:p>
        </p:txBody>
      </p:sp>
    </p:spTree>
    <p:extLst>
      <p:ext uri="{BB962C8B-B14F-4D97-AF65-F5344CB8AC3E}">
        <p14:creationId xmlns:p14="http://schemas.microsoft.com/office/powerpoint/2010/main" val="105867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7</a:t>
            </a:fld>
            <a:endParaRPr lang="en-US"/>
          </a:p>
        </p:txBody>
      </p:sp>
    </p:spTree>
    <p:extLst>
      <p:ext uri="{BB962C8B-B14F-4D97-AF65-F5344CB8AC3E}">
        <p14:creationId xmlns:p14="http://schemas.microsoft.com/office/powerpoint/2010/main" val="407086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8</a:t>
            </a:fld>
            <a:endParaRPr lang="en-US"/>
          </a:p>
        </p:txBody>
      </p:sp>
    </p:spTree>
    <p:extLst>
      <p:ext uri="{BB962C8B-B14F-4D97-AF65-F5344CB8AC3E}">
        <p14:creationId xmlns:p14="http://schemas.microsoft.com/office/powerpoint/2010/main" val="300353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13C406-DF30-4CF7-A767-DC7FC2C78CAA}" type="slidenum">
              <a:rPr lang="en-US" smtClean="0"/>
              <a:t>9</a:t>
            </a:fld>
            <a:endParaRPr lang="en-US"/>
          </a:p>
        </p:txBody>
      </p:sp>
    </p:spTree>
    <p:extLst>
      <p:ext uri="{BB962C8B-B14F-4D97-AF65-F5344CB8AC3E}">
        <p14:creationId xmlns:p14="http://schemas.microsoft.com/office/powerpoint/2010/main" val="3606733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uite of Arrows 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7757" y="1054909"/>
            <a:ext cx="8788847"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0160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dirty="0"/>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descr="Suite of Arrows 1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5605" y="71321"/>
            <a:ext cx="1579930"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endParaRPr lang="en-US"/>
          </a:p>
        </p:txBody>
      </p:sp>
    </p:spTree>
    <p:extLst>
      <p:ext uri="{BB962C8B-B14F-4D97-AF65-F5344CB8AC3E}">
        <p14:creationId xmlns:p14="http://schemas.microsoft.com/office/powerpoint/2010/main" val="123670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85196" y="71321"/>
            <a:ext cx="1579929" cy="1131086"/>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p:txBody>
      </p:sp>
      <p:sp>
        <p:nvSpPr>
          <p:cNvPr id="11"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rgbClr val="FFFFFF"/>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9116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260" y="4415553"/>
            <a:ext cx="699026" cy="486547"/>
          </a:xfrm>
          <a:prstGeom prst="rect">
            <a:avLst/>
          </a:prstGeom>
        </p:spPr>
      </p:pic>
      <p:pic>
        <p:nvPicPr>
          <p:cNvPr id="8" name="Picture 7" descr="Suite of Arrows 15.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382" y="4262654"/>
            <a:ext cx="2952768" cy="834190"/>
          </a:xfrm>
          <a:prstGeom prst="rect">
            <a:avLst/>
          </a:prstGeom>
        </p:spPr>
      </p:pic>
      <p:pic>
        <p:nvPicPr>
          <p:cNvPr id="11" name="Picture 10" descr="Suite of Arrows 11.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185195" y="71321"/>
            <a:ext cx="1579930" cy="1131086"/>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spTree>
    <p:extLst>
      <p:ext uri="{BB962C8B-B14F-4D97-AF65-F5344CB8AC3E}">
        <p14:creationId xmlns:p14="http://schemas.microsoft.com/office/powerpoint/2010/main" val="31799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Suite of Arrows 14.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47293" y="793567"/>
            <a:ext cx="8236852"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56067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endParaRPr lang="en-US"/>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uite of Arrows 14.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50333" y="793567"/>
            <a:ext cx="8236852"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56811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endParaRPr lang="en-US"/>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a:extLst>
              <a:ext uri="{28A0092B-C50C-407E-A947-70E740481C1C}">
                <a14:useLocalDpi xmlns:a14="http://schemas.microsoft.com/office/drawing/2010/main" val="0"/>
              </a:ext>
            </a:extLst>
          </a:blip>
          <a:srcRect l="16754" t="25675" b="4175"/>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581178" y="-1552274"/>
            <a:ext cx="3486043" cy="248594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50484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uite of Arrows 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9269" y="1511022"/>
            <a:ext cx="4801940"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101600" y="1511022"/>
            <a:ext cx="262604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endParaRPr lang="en-US"/>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a:extLst>
              <a:ext uri="{28A0092B-C50C-407E-A947-70E740481C1C}">
                <a14:useLocalDpi xmlns:a14="http://schemas.microsoft.com/office/drawing/2010/main" val="0"/>
              </a:ext>
            </a:extLst>
          </a:blip>
          <a:srcRect t="6250"/>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descr="Suite of Arrows 01.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78996" y="2655946"/>
            <a:ext cx="4801940" cy="1890764"/>
          </a:xfrm>
          <a:prstGeom prst="rect">
            <a:avLst/>
          </a:prstGeom>
        </p:spPr>
      </p:pic>
      <p:sp>
        <p:nvSpPr>
          <p:cNvPr id="3" name="Text Placeholder 2"/>
          <p:cNvSpPr>
            <a:spLocks noGrp="1"/>
          </p:cNvSpPr>
          <p:nvPr>
            <p:ph type="body" sz="quarter" idx="10" hasCustomPrompt="1"/>
          </p:nvPr>
        </p:nvSpPr>
        <p:spPr>
          <a:xfrm>
            <a:off x="323044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descr="Suite of Arrows 1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85195" y="71321"/>
            <a:ext cx="1579930"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8" name="Text Placeholder 7"/>
          <p:cNvSpPr>
            <a:spLocks noGrp="1"/>
          </p:cNvSpPr>
          <p:nvPr>
            <p:ph type="body" sz="quarter" idx="12" hasCustomPrompt="1"/>
          </p:nvPr>
        </p:nvSpPr>
        <p:spPr>
          <a:xfrm>
            <a:off x="1465263" y="2631442"/>
            <a:ext cx="6337300"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solidFill>
                  <a:schemeClr val="tx1"/>
                </a:solidFill>
                <a:latin typeface="Calibri"/>
                <a:cs typeface="Calibri"/>
              </a:defRPr>
            </a:lvl1pPr>
          </a:lstStyle>
          <a:p>
            <a:pPr lvl="0"/>
            <a:r>
              <a:rPr lang="en-US" dirty="0"/>
              <a:t>Bullet number one</a:t>
            </a:r>
          </a:p>
          <a:p>
            <a:pPr lvl="0"/>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Suite of Arrows 1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85195" y="71321"/>
            <a:ext cx="1579930" cy="1131086"/>
          </a:xfrm>
          <a:prstGeom prst="rect">
            <a:avLst/>
          </a:prstGeom>
        </p:spPr>
      </p:pic>
      <p:pic>
        <p:nvPicPr>
          <p:cNvPr id="4" name="Picture 3"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endParaRPr lang="en-US"/>
          </a:p>
        </p:txBody>
      </p:sp>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9" name="Picture 8" descr="Suite of Arrows 1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85195" y="71321"/>
            <a:ext cx="1579930" cy="1131086"/>
          </a:xfrm>
          <a:prstGeom prst="rect">
            <a:avLst/>
          </a:prstGeom>
        </p:spPr>
      </p:pic>
      <p:pic>
        <p:nvPicPr>
          <p:cNvPr id="10" name="Picture 9"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1785895"/>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5" name="Text Placeholder 7"/>
          <p:cNvSpPr>
            <a:spLocks noGrp="1"/>
          </p:cNvSpPr>
          <p:nvPr>
            <p:ph type="body" sz="quarter" idx="12" hasCustomPrompt="1"/>
          </p:nvPr>
        </p:nvSpPr>
        <p:spPr>
          <a:xfrm>
            <a:off x="1465263" y="3190242"/>
            <a:ext cx="3889057" cy="1574800"/>
          </a:xfrm>
          <a:prstGeom prst="rect">
            <a:avLst/>
          </a:prstGeom>
        </p:spPr>
        <p:txBody>
          <a:bodyPr vert="horz" lIns="0" tIns="0" rIns="0" bIns="0"/>
          <a:lstStyle>
            <a:lvl1pPr marL="285750" indent="-285750">
              <a:lnSpc>
                <a:spcPts val="2100"/>
              </a:lnSpc>
              <a:spcBef>
                <a:spcPts val="0"/>
              </a:spcBef>
              <a:spcAft>
                <a:spcPts val="600"/>
              </a:spcAft>
              <a:buFont typeface="Arial"/>
              <a:buChar char="•"/>
              <a:defRPr sz="1500" baseline="0">
                <a:latin typeface="Calibri"/>
                <a:cs typeface="Calibri"/>
              </a:defRPr>
            </a:lvl1pPr>
          </a:lstStyle>
          <a:p>
            <a:pPr lvl="0"/>
            <a:r>
              <a:rPr lang="en-US" dirty="0"/>
              <a:t>Bullet number one</a:t>
            </a:r>
          </a:p>
          <a:p>
            <a:pPr lvl="0"/>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endParaRPr lang="en-US"/>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endParaRPr lang="en-US"/>
          </a:p>
        </p:txBody>
      </p:sp>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58" r:id="rId10"/>
    <p:sldLayoutId id="2147483657" r:id="rId11"/>
    <p:sldLayoutId id="214748365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jdelmore@nah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dlogan@nahb.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7576" y="779929"/>
            <a:ext cx="5674053" cy="2757928"/>
          </a:xfrm>
        </p:spPr>
        <p:txBody>
          <a:bodyPr/>
          <a:lstStyle/>
          <a:p>
            <a:r>
              <a:rPr lang="en-US" sz="5400" dirty="0"/>
              <a:t>Tax Changes to Promote Economic Stabilization</a:t>
            </a:r>
          </a:p>
        </p:txBody>
      </p:sp>
    </p:spTree>
    <p:extLst>
      <p:ext uri="{BB962C8B-B14F-4D97-AF65-F5344CB8AC3E}">
        <p14:creationId xmlns:p14="http://schemas.microsoft.com/office/powerpoint/2010/main" val="3162653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endParaRPr lang="en-US" dirty="0"/>
          </a:p>
          <a:p>
            <a:r>
              <a:rPr lang="en-US" dirty="0"/>
              <a:t>Payroll Tax Delay</a:t>
            </a:r>
          </a:p>
          <a:p>
            <a:endParaRPr lang="en-US" dirty="0"/>
          </a:p>
          <a:p>
            <a:endParaRPr lang="en-US" dirty="0"/>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237C8143-7641-8745-A494-9D705443EAC8}"/>
              </a:ext>
            </a:extLst>
          </p:cNvPr>
          <p:cNvSpPr txBox="1"/>
          <p:nvPr/>
        </p:nvSpPr>
        <p:spPr>
          <a:xfrm>
            <a:off x="1597794" y="1540042"/>
            <a:ext cx="6845166" cy="2862322"/>
          </a:xfrm>
          <a:prstGeom prst="rect">
            <a:avLst/>
          </a:prstGeom>
          <a:noFill/>
        </p:spPr>
        <p:txBody>
          <a:bodyPr wrap="square" rtlCol="0">
            <a:spAutoFit/>
          </a:bodyPr>
          <a:lstStyle/>
          <a:p>
            <a:r>
              <a:rPr lang="en-US" dirty="0">
                <a:solidFill>
                  <a:srgbClr val="002060"/>
                </a:solidFill>
              </a:rPr>
              <a:t>Employers and self-employed individuals may defer payment of the employer share of Social Security taxes they are responsible for paying.</a:t>
            </a:r>
          </a:p>
          <a:p>
            <a:endParaRPr lang="en-US" dirty="0">
              <a:solidFill>
                <a:srgbClr val="002060"/>
              </a:solidFill>
            </a:endParaRPr>
          </a:p>
          <a:p>
            <a:r>
              <a:rPr lang="en-US" dirty="0">
                <a:solidFill>
                  <a:srgbClr val="002060"/>
                </a:solidFill>
              </a:rPr>
              <a:t>This allows employers to save temporarily the 6.2% social security tax </a:t>
            </a:r>
            <a:r>
              <a:rPr lang="en-US">
                <a:solidFill>
                  <a:srgbClr val="002060"/>
                </a:solidFill>
              </a:rPr>
              <a:t>on wages.</a:t>
            </a:r>
            <a:endParaRPr lang="en-US" dirty="0">
              <a:solidFill>
                <a:srgbClr val="002060"/>
              </a:solidFill>
            </a:endParaRPr>
          </a:p>
          <a:p>
            <a:r>
              <a:rPr lang="en-US" dirty="0">
                <a:solidFill>
                  <a:srgbClr val="002060"/>
                </a:solidFill>
              </a:rPr>
              <a:t> </a:t>
            </a:r>
          </a:p>
          <a:p>
            <a:r>
              <a:rPr lang="en-US" u="sng" dirty="0">
                <a:solidFill>
                  <a:srgbClr val="002060"/>
                </a:solidFill>
              </a:rPr>
              <a:t>This is not a payroll tax holiday</a:t>
            </a:r>
            <a:r>
              <a:rPr lang="en-US" dirty="0">
                <a:solidFill>
                  <a:srgbClr val="002060"/>
                </a:solidFill>
              </a:rPr>
              <a:t>.  These deferred taxes </a:t>
            </a:r>
            <a:r>
              <a:rPr lang="en-US" u="sng" dirty="0">
                <a:solidFill>
                  <a:srgbClr val="002060"/>
                </a:solidFill>
              </a:rPr>
              <a:t>must be repaid</a:t>
            </a:r>
            <a:r>
              <a:rPr lang="en-US" dirty="0">
                <a:solidFill>
                  <a:srgbClr val="002060"/>
                </a:solidFill>
              </a:rPr>
              <a:t> over the following two years. Half of the amount will be due by Dec. 31, 2021 and the other half by Dec. 31, 2022.</a:t>
            </a:r>
          </a:p>
          <a:p>
            <a:endParaRPr lang="en-US" dirty="0"/>
          </a:p>
        </p:txBody>
      </p:sp>
    </p:spTree>
    <p:extLst>
      <p:ext uri="{BB962C8B-B14F-4D97-AF65-F5344CB8AC3E}">
        <p14:creationId xmlns:p14="http://schemas.microsoft.com/office/powerpoint/2010/main" val="342707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endParaRPr lang="en-US" dirty="0"/>
          </a:p>
          <a:p>
            <a:r>
              <a:rPr lang="en-US" dirty="0"/>
              <a:t>Net Operating Loss (NOL)</a:t>
            </a:r>
          </a:p>
          <a:p>
            <a:endParaRPr lang="en-US" dirty="0"/>
          </a:p>
          <a:p>
            <a:endParaRPr lang="en-US" dirty="0"/>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6F4C78B6-C544-E846-9F23-62651421AF18}"/>
              </a:ext>
            </a:extLst>
          </p:cNvPr>
          <p:cNvSpPr txBox="1"/>
          <p:nvPr/>
        </p:nvSpPr>
        <p:spPr>
          <a:xfrm>
            <a:off x="1677005" y="1247529"/>
            <a:ext cx="6554804" cy="3693319"/>
          </a:xfrm>
          <a:prstGeom prst="rect">
            <a:avLst/>
          </a:prstGeom>
          <a:noFill/>
        </p:spPr>
        <p:txBody>
          <a:bodyPr wrap="square" rtlCol="0">
            <a:spAutoFit/>
          </a:bodyPr>
          <a:lstStyle/>
          <a:p>
            <a:r>
              <a:rPr lang="en-US" dirty="0">
                <a:solidFill>
                  <a:srgbClr val="002060"/>
                </a:solidFill>
              </a:rPr>
              <a:t>NOLs arise when allowable deductions of a business exceed their taxable income. </a:t>
            </a:r>
          </a:p>
          <a:p>
            <a:endParaRPr lang="en-US" dirty="0">
              <a:solidFill>
                <a:srgbClr val="002060"/>
              </a:solidFill>
            </a:endParaRPr>
          </a:p>
          <a:p>
            <a:r>
              <a:rPr lang="en-US" dirty="0">
                <a:solidFill>
                  <a:srgbClr val="002060"/>
                </a:solidFill>
              </a:rPr>
              <a:t>Congress has temporarily modified these rules so that losses from 2018, 2019 and 2020 may be carried back five years from the year in which the loss was incurred. This will allow businesses with NOLs to amend prior year tax returns and obtain refunds to provide additional liquidity.</a:t>
            </a:r>
          </a:p>
          <a:p>
            <a:r>
              <a:rPr lang="en-US" dirty="0">
                <a:solidFill>
                  <a:srgbClr val="002060"/>
                </a:solidFill>
              </a:rPr>
              <a:t> </a:t>
            </a:r>
          </a:p>
          <a:p>
            <a:r>
              <a:rPr lang="en-US" dirty="0">
                <a:solidFill>
                  <a:srgbClr val="002060"/>
                </a:solidFill>
              </a:rPr>
              <a:t>Congress also repealed the 80% of income limitation so that NOLs from 2018, 2019 and 2020 may be carried forward to fully offset taxable income in years after the loss.</a:t>
            </a:r>
          </a:p>
          <a:p>
            <a:endParaRPr lang="en-US" dirty="0"/>
          </a:p>
        </p:txBody>
      </p:sp>
    </p:spTree>
    <p:extLst>
      <p:ext uri="{BB962C8B-B14F-4D97-AF65-F5344CB8AC3E}">
        <p14:creationId xmlns:p14="http://schemas.microsoft.com/office/powerpoint/2010/main" val="413453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endParaRPr lang="en-US" dirty="0"/>
          </a:p>
          <a:p>
            <a:r>
              <a:rPr lang="en-US" dirty="0"/>
              <a:t>Business Interest Deduction Limits</a:t>
            </a:r>
          </a:p>
          <a:p>
            <a:endParaRPr lang="en-US" dirty="0"/>
          </a:p>
          <a:p>
            <a:endParaRPr lang="en-US" dirty="0"/>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162A03BA-6641-DA47-A2D6-F0EC2402FE3E}"/>
              </a:ext>
            </a:extLst>
          </p:cNvPr>
          <p:cNvSpPr txBox="1"/>
          <p:nvPr/>
        </p:nvSpPr>
        <p:spPr>
          <a:xfrm>
            <a:off x="1626669" y="1404345"/>
            <a:ext cx="6816291" cy="1200329"/>
          </a:xfrm>
          <a:prstGeom prst="rect">
            <a:avLst/>
          </a:prstGeom>
          <a:noFill/>
        </p:spPr>
        <p:txBody>
          <a:bodyPr wrap="square" rtlCol="0">
            <a:spAutoFit/>
          </a:bodyPr>
          <a:lstStyle/>
          <a:p>
            <a:r>
              <a:rPr lang="en-US" dirty="0">
                <a:solidFill>
                  <a:srgbClr val="002060"/>
                </a:solidFill>
              </a:rPr>
              <a:t>For businesses subject to the 30% of income limitation on deducting business interest expenses, Congress increased the limit to 50% for 2019 and 2020.</a:t>
            </a:r>
          </a:p>
          <a:p>
            <a:endParaRPr lang="en-US" dirty="0"/>
          </a:p>
        </p:txBody>
      </p:sp>
    </p:spTree>
    <p:extLst>
      <p:ext uri="{BB962C8B-B14F-4D97-AF65-F5344CB8AC3E}">
        <p14:creationId xmlns:p14="http://schemas.microsoft.com/office/powerpoint/2010/main" val="308748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DISCLAIMER</a:t>
            </a:r>
          </a:p>
        </p:txBody>
      </p:sp>
      <p:sp>
        <p:nvSpPr>
          <p:cNvPr id="3" name="Text Placeholder 2"/>
          <p:cNvSpPr>
            <a:spLocks noGrp="1"/>
          </p:cNvSpPr>
          <p:nvPr>
            <p:ph type="body" sz="quarter" idx="11"/>
          </p:nvPr>
        </p:nvSpPr>
        <p:spPr>
          <a:xfrm>
            <a:off x="1465854" y="1086678"/>
            <a:ext cx="7678146" cy="4056821"/>
          </a:xfrm>
        </p:spPr>
        <p:txBody>
          <a:bodyPr/>
          <a:lstStyle/>
          <a:p>
            <a:pPr>
              <a:spcAft>
                <a:spcPts val="0"/>
              </a:spcAft>
            </a:pPr>
            <a:endParaRPr lang="en-US" sz="1600" b="1" dirty="0"/>
          </a:p>
          <a:p>
            <a:pPr>
              <a:spcAft>
                <a:spcPts val="0"/>
              </a:spcAft>
            </a:pPr>
            <a:r>
              <a:rPr lang="en-US" sz="1600" b="1" dirty="0"/>
              <a:t>J.P. </a:t>
            </a:r>
            <a:r>
              <a:rPr lang="en-US" sz="1600" b="1" dirty="0" err="1"/>
              <a:t>Delmore</a:t>
            </a:r>
            <a:r>
              <a:rPr lang="en-US" sz="1600" b="1" dirty="0"/>
              <a:t>									David Logan</a:t>
            </a:r>
          </a:p>
          <a:p>
            <a:pPr>
              <a:spcAft>
                <a:spcPts val="0"/>
              </a:spcAft>
            </a:pPr>
            <a:r>
              <a:rPr lang="en-US" sz="1600" b="1" dirty="0">
                <a:hlinkClick r:id="rId3"/>
              </a:rPr>
              <a:t>jdelmore@nahb.org</a:t>
            </a:r>
            <a:r>
              <a:rPr lang="en-US" sz="1600" b="1" dirty="0"/>
              <a:t>								</a:t>
            </a:r>
            <a:r>
              <a:rPr lang="en-US" sz="1600" b="1" dirty="0">
                <a:hlinkClick r:id="rId4"/>
              </a:rPr>
              <a:t>dlogan@nahb.org</a:t>
            </a:r>
            <a:endParaRPr lang="en-US" sz="1600" b="1" dirty="0"/>
          </a:p>
          <a:p>
            <a:pPr>
              <a:spcAft>
                <a:spcPts val="0"/>
              </a:spcAft>
            </a:pPr>
            <a:r>
              <a:rPr lang="en-US" sz="1600" b="1" dirty="0"/>
              <a:t>(202) 266-8412									(202) 266-8448</a:t>
            </a:r>
          </a:p>
          <a:p>
            <a:pPr>
              <a:spcAft>
                <a:spcPts val="0"/>
              </a:spcAft>
            </a:pPr>
            <a:endParaRPr lang="en-US" sz="1600" b="1" dirty="0"/>
          </a:p>
          <a:p>
            <a:r>
              <a:rPr lang="en-US" sz="1200" dirty="0"/>
              <a:t>NAHB is providing this information for general guidance only. This information does not constitute the provision of legal advice, tax advice, accounting services, investment advice, or professional consulting of any kind nor should it be construed as such. The information provided herein should not be used as a substitute for consultation with professional tax, accounting, legal, or other competent advisers. Before making any decision or taking any action on this information, you should consult a qualified professional adviser to whom you have provided all of the facts applicable to your particular situation or question. None of this tax information is intended to be used nor can it be used by any taxpayer, for the purpose of avoiding penalties that may be imposed on the taxpayer. The information is provided "as is," with no assurance or guarantee of completeness, accuracy, or timeliness of the information, and without warranty of any kind, express or implied, including but not limited to warranties of performance, merchantability, and fitness for a particular purpose.</a:t>
            </a:r>
          </a:p>
          <a:p>
            <a:endParaRPr lang="en-US" dirty="0"/>
          </a:p>
        </p:txBody>
      </p:sp>
      <p:sp>
        <p:nvSpPr>
          <p:cNvPr id="4" name="Text Placeholder 3"/>
          <p:cNvSpPr>
            <a:spLocks noGrp="1"/>
          </p:cNvSpPr>
          <p:nvPr>
            <p:ph type="body" sz="quarter" idx="12"/>
          </p:nvPr>
        </p:nvSpPr>
        <p:spPr>
          <a:xfrm flipV="1">
            <a:off x="1465263" y="4206242"/>
            <a:ext cx="6337300" cy="339254"/>
          </a:xfrm>
        </p:spPr>
        <p:txBody>
          <a:bodyPr/>
          <a:lstStyle/>
          <a:p>
            <a:pPr marL="0" indent="0">
              <a:buNone/>
            </a:pPr>
            <a:r>
              <a:rPr lang="en-US" dirty="0"/>
              <a:t> </a:t>
            </a:r>
          </a:p>
        </p:txBody>
      </p:sp>
    </p:spTree>
    <p:extLst>
      <p:ext uri="{BB962C8B-B14F-4D97-AF65-F5344CB8AC3E}">
        <p14:creationId xmlns:p14="http://schemas.microsoft.com/office/powerpoint/2010/main" val="77100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DISCLAIMER</a:t>
            </a:r>
          </a:p>
        </p:txBody>
      </p:sp>
      <p:sp>
        <p:nvSpPr>
          <p:cNvPr id="3" name="Text Placeholder 2"/>
          <p:cNvSpPr>
            <a:spLocks noGrp="1"/>
          </p:cNvSpPr>
          <p:nvPr>
            <p:ph type="body" sz="quarter" idx="11"/>
          </p:nvPr>
        </p:nvSpPr>
        <p:spPr>
          <a:xfrm>
            <a:off x="1465854" y="1086678"/>
            <a:ext cx="7678146" cy="4056821"/>
          </a:xfrm>
        </p:spPr>
        <p:txBody>
          <a:bodyPr/>
          <a:lstStyle/>
          <a:p>
            <a:pPr>
              <a:spcAft>
                <a:spcPts val="0"/>
              </a:spcAft>
            </a:pPr>
            <a:endParaRPr lang="en-US" sz="1600" b="1" dirty="0"/>
          </a:p>
          <a:p>
            <a:r>
              <a:rPr lang="en-US" sz="1400" dirty="0"/>
              <a:t>NAHB is providing this information for general guidance only. This information does not constitute the provision of legal advice, tax advice, accounting services, investment advice, or professional consulting of any kind nor should it be construed as such. The information provided herein should not be used as a substitute for consultation with professional tax, accounting, legal, or other competent advisers. Before making any decision or taking any action on this information, you should consult a qualified professional adviser to whom you have provided all of the facts applicable to your particular situation or question. None of this tax information is intended to be used nor can it be used by any taxpayer, for the purpose of avoiding penalties that may be imposed on the taxpayer. The information is provided "as is," with no assurance or guarantee of completeness, accuracy, or timeliness of the information, and without warranty of any kind, express or implied, including but not limited to warranties of performance, merchantability, and fitness for a particular purpose.</a:t>
            </a:r>
          </a:p>
          <a:p>
            <a:endParaRPr lang="en-US" dirty="0"/>
          </a:p>
        </p:txBody>
      </p:sp>
      <p:sp>
        <p:nvSpPr>
          <p:cNvPr id="4" name="Text Placeholder 3"/>
          <p:cNvSpPr>
            <a:spLocks noGrp="1"/>
          </p:cNvSpPr>
          <p:nvPr>
            <p:ph type="body" sz="quarter" idx="12"/>
          </p:nvPr>
        </p:nvSpPr>
        <p:spPr>
          <a:xfrm flipV="1">
            <a:off x="1465263" y="4206242"/>
            <a:ext cx="6337300" cy="339254"/>
          </a:xfrm>
        </p:spPr>
        <p:txBody>
          <a:bodyPr/>
          <a:lstStyle/>
          <a:p>
            <a:pPr marL="0" indent="0">
              <a:buNone/>
            </a:pPr>
            <a:r>
              <a:rPr lang="en-US" dirty="0"/>
              <a:t> </a:t>
            </a:r>
          </a:p>
        </p:txBody>
      </p:sp>
    </p:spTree>
    <p:extLst>
      <p:ext uri="{BB962C8B-B14F-4D97-AF65-F5344CB8AC3E}">
        <p14:creationId xmlns:p14="http://schemas.microsoft.com/office/powerpoint/2010/main" val="187469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6368" y="71321"/>
            <a:ext cx="7460987" cy="1131087"/>
          </a:xfrm>
        </p:spPr>
        <p:txBody>
          <a:bodyPr/>
          <a:lstStyle/>
          <a:p>
            <a:r>
              <a:rPr lang="en-US" dirty="0"/>
              <a:t>Tax Changes Targeted to Individuals</a:t>
            </a:r>
          </a:p>
        </p:txBody>
      </p:sp>
      <p:sp>
        <p:nvSpPr>
          <p:cNvPr id="3" name="Text Placeholder 2"/>
          <p:cNvSpPr>
            <a:spLocks noGrp="1"/>
          </p:cNvSpPr>
          <p:nvPr>
            <p:ph type="body" sz="quarter" idx="11"/>
          </p:nvPr>
        </p:nvSpPr>
        <p:spPr>
          <a:xfrm>
            <a:off x="1465855" y="1297857"/>
            <a:ext cx="6337025" cy="3677265"/>
          </a:xfrm>
        </p:spPr>
        <p:txBody>
          <a:bodyPr/>
          <a:lstStyle/>
          <a:p>
            <a:pPr marL="285750" indent="-285750">
              <a:lnSpc>
                <a:spcPct val="100000"/>
              </a:lnSpc>
              <a:buFont typeface="Arial" panose="020B0604020202020204" pitchFamily="34" charset="0"/>
              <a:buChar char="•"/>
            </a:pPr>
            <a:r>
              <a:rPr lang="en-US" sz="3600" dirty="0">
                <a:solidFill>
                  <a:srgbClr val="002060"/>
                </a:solidFill>
              </a:rPr>
              <a:t>IRS Filing Deadlines</a:t>
            </a:r>
          </a:p>
          <a:p>
            <a:pPr marL="285750" indent="-285750">
              <a:lnSpc>
                <a:spcPct val="100000"/>
              </a:lnSpc>
              <a:buFont typeface="Arial" panose="020B0604020202020204" pitchFamily="34" charset="0"/>
              <a:buChar char="•"/>
            </a:pPr>
            <a:endParaRPr lang="en-US" sz="1200" dirty="0">
              <a:solidFill>
                <a:srgbClr val="002060"/>
              </a:solidFill>
            </a:endParaRPr>
          </a:p>
          <a:p>
            <a:pPr marL="285750" indent="-285750">
              <a:lnSpc>
                <a:spcPct val="100000"/>
              </a:lnSpc>
              <a:buFont typeface="Arial" panose="020B0604020202020204" pitchFamily="34" charset="0"/>
              <a:buChar char="•"/>
            </a:pPr>
            <a:r>
              <a:rPr lang="en-US" sz="3600" dirty="0">
                <a:solidFill>
                  <a:srgbClr val="002060"/>
                </a:solidFill>
              </a:rPr>
              <a:t>Recovery Rebates</a:t>
            </a:r>
          </a:p>
          <a:p>
            <a:pPr marL="285750" indent="-285750">
              <a:lnSpc>
                <a:spcPct val="100000"/>
              </a:lnSpc>
              <a:buFont typeface="Arial" panose="020B0604020202020204" pitchFamily="34" charset="0"/>
              <a:buChar char="•"/>
            </a:pPr>
            <a:endParaRPr lang="en-US" sz="1200" dirty="0">
              <a:solidFill>
                <a:srgbClr val="002060"/>
              </a:solidFill>
            </a:endParaRPr>
          </a:p>
          <a:p>
            <a:pPr marL="285750" indent="-285750">
              <a:lnSpc>
                <a:spcPct val="100000"/>
              </a:lnSpc>
              <a:buFont typeface="Arial" panose="020B0604020202020204" pitchFamily="34" charset="0"/>
              <a:buChar char="•"/>
            </a:pPr>
            <a:r>
              <a:rPr lang="en-US" sz="3600" dirty="0">
                <a:solidFill>
                  <a:srgbClr val="002060"/>
                </a:solidFill>
              </a:rPr>
              <a:t>Penalty-Free Early Withdrawals from Retirement Accounts</a:t>
            </a:r>
          </a:p>
          <a:p>
            <a:pPr marL="285750" indent="-285750">
              <a:lnSpc>
                <a:spcPct val="100000"/>
              </a:lnSpc>
              <a:buFont typeface="Arial" panose="020B0604020202020204" pitchFamily="34" charset="0"/>
              <a:buChar char="•"/>
            </a:pPr>
            <a:endParaRPr lang="en-US" sz="2400" dirty="0">
              <a:solidFill>
                <a:srgbClr val="002060"/>
              </a:solidFill>
            </a:endParaRPr>
          </a:p>
          <a:p>
            <a:pPr marL="285750" indent="-285750">
              <a:lnSpc>
                <a:spcPct val="10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47757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IRS Filing Deadline Changes</a:t>
            </a:r>
          </a:p>
        </p:txBody>
      </p:sp>
      <p:sp>
        <p:nvSpPr>
          <p:cNvPr id="3" name="Text Placeholder 2"/>
          <p:cNvSpPr>
            <a:spLocks noGrp="1"/>
          </p:cNvSpPr>
          <p:nvPr>
            <p:ph type="body" sz="quarter" idx="11"/>
          </p:nvPr>
        </p:nvSpPr>
        <p:spPr>
          <a:xfrm>
            <a:off x="1465855" y="1221203"/>
            <a:ext cx="6977105" cy="2989328"/>
          </a:xfrm>
        </p:spPr>
        <p:txBody>
          <a:bodyPr/>
          <a:lstStyle/>
          <a:p>
            <a:pPr marL="342900" indent="-342900">
              <a:buFont typeface="Arial" panose="020B0604020202020204" pitchFamily="34" charset="0"/>
              <a:buChar char="•"/>
            </a:pPr>
            <a:r>
              <a:rPr lang="en-US" sz="2100" dirty="0">
                <a:solidFill>
                  <a:srgbClr val="002060"/>
                </a:solidFill>
              </a:rPr>
              <a:t>Applies only to </a:t>
            </a:r>
          </a:p>
          <a:p>
            <a:pPr marL="800100" lvl="1" indent="-342900">
              <a:buFont typeface="Arial" panose="020B0604020202020204" pitchFamily="34" charset="0"/>
              <a:buChar char="•"/>
            </a:pPr>
            <a:r>
              <a:rPr lang="en-US" sz="2100" dirty="0">
                <a:solidFill>
                  <a:srgbClr val="002060"/>
                </a:solidFill>
                <a:latin typeface="+mn-lt"/>
              </a:rPr>
              <a:t>Returns and payments due April 15</a:t>
            </a:r>
            <a:r>
              <a:rPr lang="en-US" sz="2100" baseline="30000" dirty="0">
                <a:solidFill>
                  <a:srgbClr val="002060"/>
                </a:solidFill>
                <a:latin typeface="+mn-lt"/>
              </a:rPr>
              <a:t>th</a:t>
            </a:r>
            <a:r>
              <a:rPr lang="en-US" sz="2100" dirty="0">
                <a:solidFill>
                  <a:srgbClr val="002060"/>
                </a:solidFill>
                <a:latin typeface="+mn-lt"/>
              </a:rPr>
              <a:t>, 2020</a:t>
            </a:r>
          </a:p>
          <a:p>
            <a:pPr marL="800100" lvl="1" indent="-342900">
              <a:buFont typeface="Arial" panose="020B0604020202020204" pitchFamily="34" charset="0"/>
              <a:buChar char="•"/>
            </a:pPr>
            <a:r>
              <a:rPr lang="en-US" sz="2100" dirty="0">
                <a:solidFill>
                  <a:srgbClr val="002060"/>
                </a:solidFill>
                <a:latin typeface="+mn-lt"/>
              </a:rPr>
              <a:t>Taxable year 2019</a:t>
            </a:r>
          </a:p>
          <a:p>
            <a:pPr lvl="1"/>
            <a:endParaRPr lang="en-US" sz="2100" dirty="0">
              <a:solidFill>
                <a:srgbClr val="002060"/>
              </a:solidFill>
              <a:latin typeface="+mn-lt"/>
            </a:endParaRPr>
          </a:p>
          <a:p>
            <a:pPr marL="342900" indent="-342900">
              <a:buFont typeface="Arial" panose="020B0604020202020204" pitchFamily="34" charset="0"/>
              <a:buChar char="•"/>
            </a:pPr>
            <a:r>
              <a:rPr lang="en-US" sz="2100" dirty="0">
                <a:solidFill>
                  <a:srgbClr val="002060"/>
                </a:solidFill>
              </a:rPr>
              <a:t>Does not apply to </a:t>
            </a:r>
          </a:p>
          <a:p>
            <a:pPr marL="800100" lvl="1" indent="-342900">
              <a:buFont typeface="Arial" panose="020B0604020202020204" pitchFamily="34" charset="0"/>
              <a:buChar char="•"/>
            </a:pPr>
            <a:r>
              <a:rPr lang="en-US" sz="2100" dirty="0">
                <a:solidFill>
                  <a:srgbClr val="002060"/>
                </a:solidFill>
                <a:latin typeface="+mn-lt"/>
              </a:rPr>
              <a:t>Payroll or excise taxes (relief in subsequent legislation)</a:t>
            </a:r>
          </a:p>
          <a:p>
            <a:pPr marL="800100" lvl="1" indent="-342900">
              <a:buFont typeface="Arial" panose="020B0604020202020204" pitchFamily="34" charset="0"/>
              <a:buChar char="•"/>
            </a:pPr>
            <a:r>
              <a:rPr lang="en-US" sz="2100" dirty="0">
                <a:solidFill>
                  <a:srgbClr val="002060"/>
                </a:solidFill>
                <a:latin typeface="+mn-lt"/>
              </a:rPr>
              <a:t>State tax liabilities</a:t>
            </a:r>
          </a:p>
          <a:p>
            <a:pPr marL="800100" lvl="1" indent="-342900">
              <a:buFont typeface="Arial" panose="020B0604020202020204" pitchFamily="34" charset="0"/>
              <a:buChar char="•"/>
            </a:pPr>
            <a:endParaRPr lang="en-US" sz="2100" dirty="0">
              <a:solidFill>
                <a:srgbClr val="002060"/>
              </a:solidFill>
              <a:latin typeface="+mn-lt"/>
            </a:endParaRPr>
          </a:p>
          <a:p>
            <a:pPr marL="342900" indent="-342900">
              <a:buFont typeface="Arial" panose="020B0604020202020204" pitchFamily="34" charset="0"/>
              <a:buChar char="•"/>
            </a:pPr>
            <a:r>
              <a:rPr lang="en-US" sz="2100" dirty="0">
                <a:solidFill>
                  <a:srgbClr val="002060"/>
                </a:solidFill>
              </a:rPr>
              <a:t>Applies to Forms 1040, 1041, 1120, 8960, 8991 </a:t>
            </a:r>
          </a:p>
          <a:p>
            <a:pPr marL="342900" indent="-342900">
              <a:buFont typeface="Arial" panose="020B0604020202020204" pitchFamily="34" charset="0"/>
              <a:buChar char="•"/>
            </a:pPr>
            <a:r>
              <a:rPr lang="en-US" sz="2100" dirty="0">
                <a:solidFill>
                  <a:srgbClr val="002060"/>
                </a:solidFill>
              </a:rPr>
              <a:t>Do not delay if you expect to get a refund—claim that cash</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Tree>
    <p:extLst>
      <p:ext uri="{BB962C8B-B14F-4D97-AF65-F5344CB8AC3E}">
        <p14:creationId xmlns:p14="http://schemas.microsoft.com/office/powerpoint/2010/main" val="421489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Recovery Rebates</a:t>
            </a:r>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ADC814D6-96F3-2941-B57A-541B94BA1ECF}"/>
              </a:ext>
            </a:extLst>
          </p:cNvPr>
          <p:cNvSpPr txBox="1"/>
          <p:nvPr/>
        </p:nvSpPr>
        <p:spPr>
          <a:xfrm>
            <a:off x="1751798" y="1404345"/>
            <a:ext cx="6691162" cy="3416320"/>
          </a:xfrm>
          <a:prstGeom prst="rect">
            <a:avLst/>
          </a:prstGeom>
          <a:noFill/>
        </p:spPr>
        <p:txBody>
          <a:bodyPr wrap="square" rtlCol="0">
            <a:spAutoFit/>
          </a:bodyPr>
          <a:lstStyle/>
          <a:p>
            <a:r>
              <a:rPr lang="en-US" dirty="0">
                <a:solidFill>
                  <a:srgbClr val="002060"/>
                </a:solidFill>
              </a:rPr>
              <a:t>$1,200 one-time payment (plus $500 per child) — mailed (or direct deposited) to every eligible taxpayer in the coming weeks.</a:t>
            </a:r>
          </a:p>
          <a:p>
            <a:endParaRPr lang="en-US" dirty="0">
              <a:solidFill>
                <a:srgbClr val="002060"/>
              </a:solidFill>
            </a:endParaRPr>
          </a:p>
          <a:p>
            <a:r>
              <a:rPr lang="en-US" dirty="0">
                <a:solidFill>
                  <a:srgbClr val="002060"/>
                </a:solidFill>
              </a:rPr>
              <a:t>Eligible recipients include taxpayers with adjusted gross income up to $75,000 (single)/$112,500 (head of household)/$150,000 (joint filers). </a:t>
            </a:r>
          </a:p>
          <a:p>
            <a:endParaRPr lang="en-US" dirty="0">
              <a:solidFill>
                <a:srgbClr val="002060"/>
              </a:solidFill>
            </a:endParaRPr>
          </a:p>
          <a:p>
            <a:r>
              <a:rPr lang="en-US" dirty="0">
                <a:solidFill>
                  <a:srgbClr val="002060"/>
                </a:solidFill>
              </a:rPr>
              <a:t>The rebate is phased out for taxpayers with higher incomes and is completely phased out for single filers, heads of household, and joint filers with incomes above $99,000, $136,500, and $198,000, respectively.</a:t>
            </a:r>
          </a:p>
          <a:p>
            <a:endParaRPr lang="en-US" dirty="0">
              <a:solidFill>
                <a:srgbClr val="002060"/>
              </a:solidFill>
            </a:endParaRPr>
          </a:p>
        </p:txBody>
      </p:sp>
    </p:spTree>
    <p:extLst>
      <p:ext uri="{BB962C8B-B14F-4D97-AF65-F5344CB8AC3E}">
        <p14:creationId xmlns:p14="http://schemas.microsoft.com/office/powerpoint/2010/main" val="278369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Penalty-Free Early Retirement Account Withdrawals</a:t>
            </a:r>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3D747056-9D54-8844-82F2-C8E998A147E1}"/>
              </a:ext>
            </a:extLst>
          </p:cNvPr>
          <p:cNvSpPr txBox="1"/>
          <p:nvPr/>
        </p:nvSpPr>
        <p:spPr>
          <a:xfrm>
            <a:off x="1828800" y="1371421"/>
            <a:ext cx="6400800" cy="3693319"/>
          </a:xfrm>
          <a:prstGeom prst="rect">
            <a:avLst/>
          </a:prstGeom>
          <a:noFill/>
        </p:spPr>
        <p:txBody>
          <a:bodyPr wrap="square" rtlCol="0">
            <a:spAutoFit/>
          </a:bodyPr>
          <a:lstStyle/>
          <a:p>
            <a:r>
              <a:rPr lang="en-US" dirty="0">
                <a:solidFill>
                  <a:srgbClr val="002060"/>
                </a:solidFill>
              </a:rPr>
              <a:t>Taxpayers will not have to pay the 10% early withdrawal penalty for distributions up to $100,000 from qualified retirement accounts. </a:t>
            </a:r>
          </a:p>
          <a:p>
            <a:endParaRPr lang="en-US" dirty="0">
              <a:solidFill>
                <a:srgbClr val="002060"/>
              </a:solidFill>
            </a:endParaRPr>
          </a:p>
          <a:p>
            <a:r>
              <a:rPr lang="en-US" dirty="0">
                <a:solidFill>
                  <a:srgbClr val="002060"/>
                </a:solidFill>
              </a:rPr>
              <a:t>Taxpayers will have three years to pay taxes on income from such a distribution.</a:t>
            </a:r>
          </a:p>
          <a:p>
            <a:endParaRPr lang="en-US" dirty="0">
              <a:solidFill>
                <a:srgbClr val="002060"/>
              </a:solidFill>
            </a:endParaRPr>
          </a:p>
          <a:p>
            <a:r>
              <a:rPr lang="en-US" dirty="0">
                <a:solidFill>
                  <a:srgbClr val="002060"/>
                </a:solidFill>
              </a:rPr>
              <a:t>The taxpayer may recontribute the funds to an eligible retirement plan within three years without regard to that year’s cap on contributions.</a:t>
            </a:r>
          </a:p>
          <a:p>
            <a:endParaRPr lang="en-US" dirty="0">
              <a:solidFill>
                <a:srgbClr val="002060"/>
              </a:solidFill>
            </a:endParaRPr>
          </a:p>
          <a:p>
            <a:r>
              <a:rPr lang="en-US" dirty="0">
                <a:solidFill>
                  <a:srgbClr val="002060"/>
                </a:solidFill>
              </a:rPr>
              <a:t>This provision is only applicable for coronavirus-related purposes. </a:t>
            </a:r>
          </a:p>
          <a:p>
            <a:endParaRPr lang="en-US" dirty="0"/>
          </a:p>
        </p:txBody>
      </p:sp>
    </p:spTree>
    <p:extLst>
      <p:ext uri="{BB962C8B-B14F-4D97-AF65-F5344CB8AC3E}">
        <p14:creationId xmlns:p14="http://schemas.microsoft.com/office/powerpoint/2010/main" val="3760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Business-Focused Tax Provisions</a:t>
            </a:r>
          </a:p>
        </p:txBody>
      </p:sp>
      <p:sp>
        <p:nvSpPr>
          <p:cNvPr id="3" name="Text Placeholder 2"/>
          <p:cNvSpPr>
            <a:spLocks noGrp="1"/>
          </p:cNvSpPr>
          <p:nvPr>
            <p:ph type="body" sz="quarter" idx="11"/>
          </p:nvPr>
        </p:nvSpPr>
        <p:spPr>
          <a:xfrm>
            <a:off x="1465855" y="1202409"/>
            <a:ext cx="6844427" cy="3581626"/>
          </a:xfrm>
        </p:spPr>
        <p:txBody>
          <a:bodyPr/>
          <a:lstStyle/>
          <a:p>
            <a:pPr marL="342900" indent="-342900">
              <a:buFont typeface="Arial" panose="020B0604020202020204" pitchFamily="34" charset="0"/>
              <a:buChar char="•"/>
            </a:pPr>
            <a:endParaRPr lang="en-US" sz="3600" dirty="0">
              <a:solidFill>
                <a:srgbClr val="002060"/>
              </a:solidFill>
            </a:endParaRPr>
          </a:p>
          <a:p>
            <a:pPr marL="342900" indent="-342900">
              <a:buFont typeface="Arial" panose="020B0604020202020204" pitchFamily="34" charset="0"/>
              <a:buChar char="•"/>
            </a:pPr>
            <a:r>
              <a:rPr lang="en-US" sz="3600" dirty="0">
                <a:solidFill>
                  <a:srgbClr val="002060"/>
                </a:solidFill>
              </a:rPr>
              <a:t>Medical and Sick Leave Tax Credits</a:t>
            </a:r>
          </a:p>
          <a:p>
            <a:pPr marL="342900" indent="-342900">
              <a:buFont typeface="Arial" panose="020B0604020202020204" pitchFamily="34" charset="0"/>
              <a:buChar char="•"/>
            </a:pPr>
            <a:endParaRPr lang="en-US" sz="3600" dirty="0">
              <a:solidFill>
                <a:srgbClr val="002060"/>
              </a:solidFill>
            </a:endParaRPr>
          </a:p>
          <a:p>
            <a:pPr marL="342900" indent="-342900">
              <a:buFont typeface="Arial" panose="020B0604020202020204" pitchFamily="34" charset="0"/>
              <a:buChar char="•"/>
            </a:pPr>
            <a:r>
              <a:rPr lang="en-US" sz="3600" dirty="0">
                <a:solidFill>
                  <a:srgbClr val="002060"/>
                </a:solidFill>
              </a:rPr>
              <a:t>Employee Retention Tax Credit</a:t>
            </a:r>
          </a:p>
          <a:p>
            <a:pPr marL="342900" indent="-342900">
              <a:buFont typeface="Arial" panose="020B0604020202020204" pitchFamily="34" charset="0"/>
              <a:buChar char="•"/>
            </a:pPr>
            <a:endParaRPr lang="en-US" sz="3600" dirty="0">
              <a:solidFill>
                <a:srgbClr val="002060"/>
              </a:solidFill>
            </a:endParaRPr>
          </a:p>
          <a:p>
            <a:pPr marL="342900" indent="-342900">
              <a:buFont typeface="Arial" panose="020B0604020202020204" pitchFamily="34" charset="0"/>
              <a:buChar char="•"/>
            </a:pPr>
            <a:r>
              <a:rPr lang="en-US" sz="3600" dirty="0">
                <a:solidFill>
                  <a:srgbClr val="002060"/>
                </a:solidFill>
              </a:rPr>
              <a:t>Payroll Tax Delay</a:t>
            </a:r>
          </a:p>
          <a:p>
            <a:pPr marL="342900" indent="-342900">
              <a:buFont typeface="Arial" panose="020B0604020202020204" pitchFamily="34" charset="0"/>
              <a:buChar char="•"/>
            </a:pPr>
            <a:endParaRPr lang="en-US" sz="3600" dirty="0">
              <a:solidFill>
                <a:srgbClr val="002060"/>
              </a:solidFill>
            </a:endParaRPr>
          </a:p>
          <a:p>
            <a:pPr marL="342900" indent="-342900">
              <a:buFont typeface="Arial" panose="020B0604020202020204" pitchFamily="34" charset="0"/>
              <a:buChar char="•"/>
            </a:pPr>
            <a:r>
              <a:rPr lang="en-US" sz="3600" dirty="0">
                <a:solidFill>
                  <a:srgbClr val="002060"/>
                </a:solidFill>
              </a:rPr>
              <a:t>NOLs</a:t>
            </a:r>
          </a:p>
          <a:p>
            <a:pPr marL="342900" indent="-342900">
              <a:buFont typeface="Arial" panose="020B0604020202020204" pitchFamily="34" charset="0"/>
              <a:buChar char="•"/>
            </a:pPr>
            <a:endParaRPr lang="en-US" sz="3600" dirty="0">
              <a:solidFill>
                <a:srgbClr val="002060"/>
              </a:solidFill>
            </a:endParaRPr>
          </a:p>
          <a:p>
            <a:pPr marL="342900" indent="-342900">
              <a:buFont typeface="Arial" panose="020B0604020202020204" pitchFamily="34" charset="0"/>
              <a:buChar char="•"/>
            </a:pPr>
            <a:r>
              <a:rPr lang="en-US" sz="3600" dirty="0">
                <a:solidFill>
                  <a:srgbClr val="002060"/>
                </a:solidFill>
              </a:rPr>
              <a:t>Business Interest Deduction Limits</a:t>
            </a:r>
          </a:p>
          <a:p>
            <a:endParaRPr lang="en-US" sz="2400" dirty="0"/>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Tree>
    <p:extLst>
      <p:ext uri="{BB962C8B-B14F-4D97-AF65-F5344CB8AC3E}">
        <p14:creationId xmlns:p14="http://schemas.microsoft.com/office/powerpoint/2010/main" val="238026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Medical &amp; Sick Leave Credits</a:t>
            </a:r>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CA3242A4-4D48-0646-8B7A-65FE25154190}"/>
              </a:ext>
            </a:extLst>
          </p:cNvPr>
          <p:cNvSpPr txBox="1"/>
          <p:nvPr/>
        </p:nvSpPr>
        <p:spPr>
          <a:xfrm>
            <a:off x="1662567" y="1201465"/>
            <a:ext cx="6583680" cy="3693319"/>
          </a:xfrm>
          <a:prstGeom prst="rect">
            <a:avLst/>
          </a:prstGeom>
          <a:noFill/>
        </p:spPr>
        <p:txBody>
          <a:bodyPr wrap="square" rtlCol="0">
            <a:spAutoFit/>
          </a:bodyPr>
          <a:lstStyle/>
          <a:p>
            <a:r>
              <a:rPr lang="en-US" dirty="0">
                <a:solidFill>
                  <a:srgbClr val="002060"/>
                </a:solidFill>
              </a:rPr>
              <a:t>Congress has adopted a new mandate on all employers requiring 10-days of paid sick leave for employees affected by COVID-19.  In addition, employees may be eligible for 12-weeks of paid leave under the Family and Medical Leave Act if their son or daughter’s school closes or they otherwise have child care issues due to COVID-19.  These mandates take effect on April 1.</a:t>
            </a:r>
          </a:p>
          <a:p>
            <a:endParaRPr lang="en-US" dirty="0">
              <a:solidFill>
                <a:srgbClr val="002060"/>
              </a:solidFill>
            </a:endParaRPr>
          </a:p>
          <a:p>
            <a:r>
              <a:rPr lang="en-US" dirty="0">
                <a:solidFill>
                  <a:srgbClr val="002060"/>
                </a:solidFill>
              </a:rPr>
              <a:t>To offset these costs, businesses can claim a tax credit to fully offset all wages, including employer-paid health insurance costs, paid out under this new mandate.  To speed up delivery of the credits, Congress has recently added the ability for employers to get an advance refund on these credits.  </a:t>
            </a:r>
          </a:p>
          <a:p>
            <a:endParaRPr lang="en-US" dirty="0"/>
          </a:p>
        </p:txBody>
      </p:sp>
    </p:spTree>
    <p:extLst>
      <p:ext uri="{BB962C8B-B14F-4D97-AF65-F5344CB8AC3E}">
        <p14:creationId xmlns:p14="http://schemas.microsoft.com/office/powerpoint/2010/main" val="113408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a:p>
            <a:r>
              <a:rPr lang="en-US" dirty="0"/>
              <a:t>Employee Retention Credits</a:t>
            </a:r>
          </a:p>
          <a:p>
            <a:endParaRPr lang="en-US" dirty="0"/>
          </a:p>
        </p:txBody>
      </p:sp>
      <p:sp>
        <p:nvSpPr>
          <p:cNvPr id="3" name="Text Placeholder 2"/>
          <p:cNvSpPr>
            <a:spLocks noGrp="1"/>
          </p:cNvSpPr>
          <p:nvPr>
            <p:ph type="body" sz="quarter" idx="11"/>
          </p:nvPr>
        </p:nvSpPr>
        <p:spPr>
          <a:xfrm>
            <a:off x="1465855" y="1404345"/>
            <a:ext cx="6337025" cy="3379689"/>
          </a:xfrm>
        </p:spPr>
        <p:txBody>
          <a:bodyPr/>
          <a:lstStyle/>
          <a:p>
            <a:pPr algn="ctr"/>
            <a:r>
              <a:rPr lang="en-US" sz="2400" dirty="0"/>
              <a:t> </a:t>
            </a:r>
          </a:p>
        </p:txBody>
      </p:sp>
      <p:sp>
        <p:nvSpPr>
          <p:cNvPr id="4" name="Text Placeholder 3"/>
          <p:cNvSpPr>
            <a:spLocks noGrp="1"/>
          </p:cNvSpPr>
          <p:nvPr>
            <p:ph type="body" sz="quarter" idx="12"/>
          </p:nvPr>
        </p:nvSpPr>
        <p:spPr>
          <a:xfrm>
            <a:off x="1465263" y="3949148"/>
            <a:ext cx="6337300" cy="257093"/>
          </a:xfrm>
        </p:spPr>
        <p:txBody>
          <a:bodyPr/>
          <a:lstStyle/>
          <a:p>
            <a:pPr marL="0" indent="0">
              <a:buNone/>
            </a:pPr>
            <a:r>
              <a:rPr lang="en-US" dirty="0"/>
              <a:t> </a:t>
            </a:r>
          </a:p>
        </p:txBody>
      </p:sp>
      <p:sp>
        <p:nvSpPr>
          <p:cNvPr id="5" name="TextBox 4">
            <a:extLst>
              <a:ext uri="{FF2B5EF4-FFF2-40B4-BE49-F238E27FC236}">
                <a16:creationId xmlns="" xmlns:a16="http://schemas.microsoft.com/office/drawing/2014/main" id="{7AE8A56D-33EA-C240-98F6-7F347F15765B}"/>
              </a:ext>
            </a:extLst>
          </p:cNvPr>
          <p:cNvSpPr txBox="1"/>
          <p:nvPr/>
        </p:nvSpPr>
        <p:spPr>
          <a:xfrm>
            <a:off x="1527050" y="1202408"/>
            <a:ext cx="7145312" cy="3693319"/>
          </a:xfrm>
          <a:prstGeom prst="rect">
            <a:avLst/>
          </a:prstGeom>
          <a:noFill/>
        </p:spPr>
        <p:txBody>
          <a:bodyPr wrap="square" rtlCol="0">
            <a:spAutoFit/>
          </a:bodyPr>
          <a:lstStyle/>
          <a:p>
            <a:r>
              <a:rPr lang="en-US" dirty="0">
                <a:solidFill>
                  <a:srgbClr val="002060"/>
                </a:solidFill>
              </a:rPr>
              <a:t>Eligible employers are allowed a credit equal to 50% of qualified wages with respect to each employee, on a quarterly basis. </a:t>
            </a:r>
          </a:p>
          <a:p>
            <a:endParaRPr lang="en-US" dirty="0">
              <a:solidFill>
                <a:srgbClr val="002060"/>
              </a:solidFill>
            </a:endParaRPr>
          </a:p>
          <a:p>
            <a:r>
              <a:rPr lang="en-US" dirty="0">
                <a:solidFill>
                  <a:srgbClr val="002060"/>
                </a:solidFill>
              </a:rPr>
              <a:t>To be eligible, you must have: </a:t>
            </a:r>
          </a:p>
          <a:p>
            <a:pPr marL="342900" indent="-342900">
              <a:buFont typeface="+mj-lt"/>
              <a:buAutoNum type="arabicPeriod"/>
            </a:pPr>
            <a:r>
              <a:rPr lang="en-US" dirty="0">
                <a:solidFill>
                  <a:srgbClr val="002060"/>
                </a:solidFill>
              </a:rPr>
              <a:t>The operation of the trade or business is fully or partially suspended due to orders from an appropriate governmental authority, or</a:t>
            </a:r>
          </a:p>
          <a:p>
            <a:pPr marL="342900" lvl="0" indent="-342900">
              <a:buFont typeface="+mj-lt"/>
              <a:buAutoNum type="arabicPeriod"/>
            </a:pPr>
            <a:r>
              <a:rPr lang="en-US" dirty="0">
                <a:solidFill>
                  <a:srgbClr val="002060"/>
                </a:solidFill>
              </a:rPr>
              <a:t>The trade or business experiences a significant decline in gross receipts, with a 50% decline in gross receipts when compared to the same quarter in the prior year.  </a:t>
            </a:r>
          </a:p>
          <a:p>
            <a:pPr lvl="0"/>
            <a:r>
              <a:rPr lang="en-US" dirty="0">
                <a:solidFill>
                  <a:srgbClr val="002060"/>
                </a:solidFill>
              </a:rPr>
              <a:t> </a:t>
            </a:r>
          </a:p>
          <a:p>
            <a:r>
              <a:rPr lang="en-US" dirty="0">
                <a:solidFill>
                  <a:srgbClr val="002060"/>
                </a:solidFill>
              </a:rPr>
              <a:t>Maximum wages, including health insurance benefits, eligible for the credit for all calendar quarters is $10,000.  </a:t>
            </a:r>
          </a:p>
          <a:p>
            <a:endParaRPr lang="en-US" dirty="0"/>
          </a:p>
        </p:txBody>
      </p:sp>
    </p:spTree>
    <p:extLst>
      <p:ext uri="{BB962C8B-B14F-4D97-AF65-F5344CB8AC3E}">
        <p14:creationId xmlns:p14="http://schemas.microsoft.com/office/powerpoint/2010/main" val="220785225"/>
      </p:ext>
    </p:extLst>
  </p:cSld>
  <p:clrMapOvr>
    <a:masterClrMapping/>
  </p:clrMapOvr>
</p:sld>
</file>

<file path=ppt/theme/theme1.xml><?xml version="1.0" encoding="utf-8"?>
<a:theme xmlns:a="http://schemas.openxmlformats.org/drawingml/2006/main" name="Office Them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48880</TotalTime>
  <Words>874</Words>
  <Application>Microsoft Office PowerPoint</Application>
  <PresentationFormat>On-screen Show (16:9)</PresentationFormat>
  <Paragraphs>122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NAHB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Rudden</dc:creator>
  <cp:lastModifiedBy>Baker, Anne</cp:lastModifiedBy>
  <cp:revision>303</cp:revision>
  <cp:lastPrinted>2019-01-23T20:14:41Z</cp:lastPrinted>
  <dcterms:created xsi:type="dcterms:W3CDTF">2016-07-22T13:10:44Z</dcterms:created>
  <dcterms:modified xsi:type="dcterms:W3CDTF">2020-04-03T22:14:42Z</dcterms:modified>
</cp:coreProperties>
</file>