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7" r:id="rId1"/>
  </p:sldMasterIdLst>
  <p:notesMasterIdLst>
    <p:notesMasterId r:id="rId12"/>
  </p:notesMasterIdLst>
  <p:handoutMasterIdLst>
    <p:handoutMasterId r:id="rId13"/>
  </p:handoutMasterIdLst>
  <p:sldIdLst>
    <p:sldId id="328" r:id="rId2"/>
    <p:sldId id="342" r:id="rId3"/>
    <p:sldId id="340" r:id="rId4"/>
    <p:sldId id="341" r:id="rId5"/>
    <p:sldId id="336" r:id="rId6"/>
    <p:sldId id="343" r:id="rId7"/>
    <p:sldId id="344" r:id="rId8"/>
    <p:sldId id="346" r:id="rId9"/>
    <p:sldId id="348" r:id="rId10"/>
    <p:sldId id="347" r:id="rId1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D4D4C"/>
    <a:srgbClr val="DA2032"/>
    <a:srgbClr val="0091CF"/>
    <a:srgbClr val="FF6600"/>
    <a:srgbClr val="FFFF66"/>
    <a:srgbClr val="2A71B8"/>
    <a:srgbClr val="0099CC"/>
    <a:srgbClr val="6699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79"/>
    <p:restoredTop sz="88259" autoAdjust="0"/>
  </p:normalViewPr>
  <p:slideViewPr>
    <p:cSldViewPr showGuides="1">
      <p:cViewPr varScale="1">
        <p:scale>
          <a:sx n="70" d="100"/>
          <a:sy n="70" d="100"/>
        </p:scale>
        <p:origin x="960"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2944"/>
    </p:cViewPr>
  </p:sorterViewPr>
  <p:notesViewPr>
    <p:cSldViewPr>
      <p:cViewPr varScale="1">
        <p:scale>
          <a:sx n="66" d="100"/>
          <a:sy n="66" d="100"/>
        </p:scale>
        <p:origin x="-2820"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yson Fuehrer" userId="9d9be112-253b-4ed9-83e8-f419b13926a8" providerId="ADAL" clId="{A47024BD-0693-466D-85F3-2447ABD23741}"/>
    <pc:docChg chg="modSld">
      <pc:chgData name="Tyson Fuehrer" userId="9d9be112-253b-4ed9-83e8-f419b13926a8" providerId="ADAL" clId="{A47024BD-0693-466D-85F3-2447ABD23741}" dt="2021-06-01T19:56:50.347" v="0" actId="20577"/>
      <pc:docMkLst>
        <pc:docMk/>
      </pc:docMkLst>
      <pc:sldChg chg="modSp mod">
        <pc:chgData name="Tyson Fuehrer" userId="9d9be112-253b-4ed9-83e8-f419b13926a8" providerId="ADAL" clId="{A47024BD-0693-466D-85F3-2447ABD23741}" dt="2021-06-01T19:56:50.347" v="0" actId="20577"/>
        <pc:sldMkLst>
          <pc:docMk/>
          <pc:sldMk cId="1644115413" sldId="328"/>
        </pc:sldMkLst>
        <pc:spChg chg="mod">
          <ac:chgData name="Tyson Fuehrer" userId="9d9be112-253b-4ed9-83e8-f419b13926a8" providerId="ADAL" clId="{A47024BD-0693-466D-85F3-2447ABD23741}" dt="2021-06-01T19:56:50.347" v="0" actId="20577"/>
          <ac:spMkLst>
            <pc:docMk/>
            <pc:sldMk cId="1644115413" sldId="328"/>
            <ac:spMk id="1331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5" rIns="93167" bIns="4658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5" rIns="93167" bIns="46585" rtlCol="0"/>
          <a:lstStyle>
            <a:lvl1pPr algn="r">
              <a:defRPr sz="1200"/>
            </a:lvl1pPr>
          </a:lstStyle>
          <a:p>
            <a:fld id="{4CC1A443-31D1-4B51-B333-0A86B3174E1D}" type="datetimeFigureOut">
              <a:rPr lang="en-US" smtClean="0"/>
              <a:pPr/>
              <a:t>6/1/2021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5" rIns="93167" bIns="465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5" rIns="93167" bIns="46585" rtlCol="0" anchor="b"/>
          <a:lstStyle>
            <a:lvl1pPr algn="r">
              <a:defRPr sz="1200"/>
            </a:lvl1pPr>
          </a:lstStyle>
          <a:p>
            <a:fld id="{EA1AD2D6-1BEB-43F7-9B64-10D2723BBC12}" type="slidenum">
              <a:rPr lang="en-US" smtClean="0"/>
              <a:pPr/>
              <a:t>‹#›</a:t>
            </a:fld>
            <a:endParaRPr lang="en-US" dirty="0"/>
          </a:p>
        </p:txBody>
      </p:sp>
    </p:spTree>
    <p:extLst>
      <p:ext uri="{BB962C8B-B14F-4D97-AF65-F5344CB8AC3E}">
        <p14:creationId xmlns:p14="http://schemas.microsoft.com/office/powerpoint/2010/main" val="2440737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lvl1pPr>
              <a:defRPr sz="1200"/>
            </a:lvl1pPr>
          </a:lstStyle>
          <a:p>
            <a:endParaRPr lang="en-US" dirty="0"/>
          </a:p>
        </p:txBody>
      </p:sp>
      <p:sp>
        <p:nvSpPr>
          <p:cNvPr id="1843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lvl1pPr algn="r">
              <a:defRPr sz="1200"/>
            </a:lvl1pPr>
          </a:lstStyle>
          <a:p>
            <a:fld id="{EDAC3B12-F090-488E-BDAA-522E2F7ECD2C}" type="datetime1">
              <a:rPr lang="en-US"/>
              <a:pPr/>
              <a:t>6/1/2021</a:t>
            </a:fld>
            <a:endParaRPr lang="en-US" dirty="0"/>
          </a:p>
        </p:txBody>
      </p:sp>
      <p:sp>
        <p:nvSpPr>
          <p:cNvPr id="184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67" tIns="46585" rIns="93167" bIns="46585" numCol="1" anchor="b" anchorCtr="0" compatLnSpc="1">
            <a:prstTxWarp prst="textNoShape">
              <a:avLst/>
            </a:prstTxWarp>
          </a:bodyPr>
          <a:lstStyle>
            <a:lvl1pPr>
              <a:defRPr sz="1200"/>
            </a:lvl1pPr>
          </a:lstStyle>
          <a:p>
            <a:endParaRPr lang="en-US" dirty="0"/>
          </a:p>
        </p:txBody>
      </p:sp>
      <p:sp>
        <p:nvSpPr>
          <p:cNvPr id="1843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67" tIns="46585" rIns="93167" bIns="46585" numCol="1" anchor="b" anchorCtr="0" compatLnSpc="1">
            <a:prstTxWarp prst="textNoShape">
              <a:avLst/>
            </a:prstTxWarp>
          </a:bodyPr>
          <a:lstStyle>
            <a:lvl1pPr algn="r">
              <a:defRPr sz="1200"/>
            </a:lvl1pPr>
          </a:lstStyle>
          <a:p>
            <a:fld id="{ABD1F171-E486-411E-86D9-D284235C597B}" type="slidenum">
              <a:rPr lang="en-US"/>
              <a:pPr/>
              <a:t>‹#›</a:t>
            </a:fld>
            <a:endParaRPr lang="en-US" dirty="0"/>
          </a:p>
        </p:txBody>
      </p:sp>
    </p:spTree>
    <p:extLst>
      <p:ext uri="{BB962C8B-B14F-4D97-AF65-F5344CB8AC3E}">
        <p14:creationId xmlns:p14="http://schemas.microsoft.com/office/powerpoint/2010/main" val="255340629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Calibri" pitchFamily="34" charset="0"/>
        <a:ea typeface="ＭＳ Ｐゴシック" pitchFamily="-110" charset="-128"/>
        <a:cs typeface="+mn-cs"/>
      </a:defRPr>
    </a:lvl1pPr>
    <a:lvl2pPr marL="457200" algn="l" defTabSz="457200" rtl="0" fontAlgn="base">
      <a:spcBef>
        <a:spcPct val="30000"/>
      </a:spcBef>
      <a:spcAft>
        <a:spcPct val="0"/>
      </a:spcAft>
      <a:defRPr sz="1200" kern="1200">
        <a:solidFill>
          <a:schemeClr val="tx1"/>
        </a:solidFill>
        <a:latin typeface="Calibri" pitchFamily="34" charset="0"/>
        <a:ea typeface="ＭＳ Ｐゴシック" pitchFamily="-110" charset="-128"/>
        <a:cs typeface="+mn-cs"/>
      </a:defRPr>
    </a:lvl2pPr>
    <a:lvl3pPr marL="914400" algn="l" defTabSz="457200" rtl="0" fontAlgn="base">
      <a:spcBef>
        <a:spcPct val="30000"/>
      </a:spcBef>
      <a:spcAft>
        <a:spcPct val="0"/>
      </a:spcAft>
      <a:defRPr sz="1200" kern="1200">
        <a:solidFill>
          <a:schemeClr val="tx1"/>
        </a:solidFill>
        <a:latin typeface="Calibri" pitchFamily="34" charset="0"/>
        <a:ea typeface="ＭＳ Ｐゴシック" pitchFamily="-110" charset="-128"/>
        <a:cs typeface="+mn-cs"/>
      </a:defRPr>
    </a:lvl3pPr>
    <a:lvl4pPr marL="1371600" algn="l" defTabSz="457200" rtl="0" fontAlgn="base">
      <a:spcBef>
        <a:spcPct val="30000"/>
      </a:spcBef>
      <a:spcAft>
        <a:spcPct val="0"/>
      </a:spcAft>
      <a:defRPr sz="1200" kern="1200">
        <a:solidFill>
          <a:schemeClr val="tx1"/>
        </a:solidFill>
        <a:latin typeface="Calibri" pitchFamily="34" charset="0"/>
        <a:ea typeface="ＭＳ Ｐゴシック" pitchFamily="-110" charset="-128"/>
        <a:cs typeface="+mn-cs"/>
      </a:defRPr>
    </a:lvl4pPr>
    <a:lvl5pPr marL="1828800" algn="l" defTabSz="457200" rtl="0" fontAlgn="base">
      <a:spcBef>
        <a:spcPct val="30000"/>
      </a:spcBef>
      <a:spcAft>
        <a:spcPct val="0"/>
      </a:spcAft>
      <a:defRPr sz="1200" kern="1200">
        <a:solidFill>
          <a:schemeClr val="tx1"/>
        </a:solidFill>
        <a:latin typeface="Calibri" pitchFamily="34" charset="0"/>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tc-associates.com/long-term-care-trust-act-worth-the-cost/#gs.bxyd34"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app.leg.wa.gov/billsummary?BillNumber=1087&amp;Initiative=false&amp;Year=201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tc-associates.com/long-term-care-trust-act-worth-the-cost/#gs.bxyd34"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app.leg.wa.gov/billsummary?BillNumber=1087&amp;Initiative=false&amp;Year=201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tc-associates.com/long-term-care-trust-act-worth-the-cost/#gs.bxyd34"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app.leg.wa.gov/billsummary?BillNumber=1087&amp;Initiative=false&amp;Year=201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tc-associates.com/long-term-care-trust-act-worth-the-cost/#gs.bxyd34"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app.leg.wa.gov/billsummary?BillNumber=1087&amp;Initiative=false&amp;Year=201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tc-associates.com/long-term-care-trust-act-worth-the-cost/#gs.bxyd34"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app.leg.wa.gov/billsummary?BillNumber=1087&amp;Initiative=false&amp;Year=201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tc-associates.com/long-term-care-trust-act-worth-the-cost/#gs.bxyd34"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app.leg.wa.gov/billsummary?BillNumber=1087&amp;Initiative=false&amp;Year=201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tc-associates.com/long-term-care-trust-act-worth-the-cost/#gs.bxyd34"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app.leg.wa.gov/billsummary?BillNumber=1087&amp;Initiative=false&amp;Year=201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Washington state's Long Term Care Trust Act is a first-of-its-kind publicly-funded program to reimburse eligible long-term services and supports (LTSS).  The program will be funded by a payroll tax collected by employers on behalf of every adult W-2 employee. The rate will begin at 0.58% (fifty-eight hundredths of one percent) on "all wages," </a:t>
            </a:r>
            <a:r>
              <a:rPr lang="en-US" sz="1200" b="1" i="0" u="sng" kern="1200" dirty="0">
                <a:solidFill>
                  <a:schemeClr val="tx1"/>
                </a:solidFill>
                <a:effectLst/>
                <a:latin typeface="+mn-lt"/>
                <a:ea typeface="+mn-ea"/>
                <a:cs typeface="+mn-cs"/>
              </a:rPr>
              <a:t>and not capped</a:t>
            </a:r>
            <a:r>
              <a:rPr lang="en-US" sz="1200" b="0" i="0" kern="1200" dirty="0">
                <a:solidFill>
                  <a:schemeClr val="tx1"/>
                </a:solidFill>
                <a:effectLst/>
                <a:latin typeface="+mn-lt"/>
                <a:ea typeface="+mn-ea"/>
                <a:cs typeface="+mn-cs"/>
              </a:rPr>
              <a:t>. The rate of 0.58% may be upwardly adjusted beginning January 1st, 2024.</a:t>
            </a:r>
          </a:p>
          <a:p>
            <a:r>
              <a:rPr lang="en-US" sz="1200" b="0" i="0" kern="1200" dirty="0">
                <a:solidFill>
                  <a:schemeClr val="tx1"/>
                </a:solidFill>
                <a:effectLst/>
                <a:latin typeface="+mn-lt"/>
                <a:ea typeface="+mn-ea"/>
                <a:cs typeface="+mn-cs"/>
              </a:rPr>
              <a:t>Self-employed individuals, including sole proprietors and independent contractors, can "opt-in" any time after January 1st, 2022 by filing notice with Washington state. Unlike W-2 employees, whose participation is mandatory, individuals who have voluntarily elected coverage may both withdraw from the Trust Act program, or be terminated from it in the future.</a:t>
            </a:r>
          </a:p>
          <a:p>
            <a:r>
              <a:rPr lang="en-US" sz="1200" b="0" i="0" kern="1200" dirty="0">
                <a:solidFill>
                  <a:schemeClr val="tx1"/>
                </a:solidFill>
                <a:effectLst/>
                <a:latin typeface="+mn-lt"/>
                <a:ea typeface="+mn-ea"/>
                <a:cs typeface="+mn-cs"/>
              </a:rPr>
              <a:t>Although Washingtonians must "vest" in order to qualify for program benefits (that is, contribute taxes for "a total of 10 years without interruption of 5 or more consecutive years; or 3 years within the last 6 years"), employees are expected to continue paying the Trust Act tax until retirement.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References:  </a:t>
            </a:r>
          </a:p>
          <a:p>
            <a:r>
              <a:rPr lang="en-US" dirty="0">
                <a:hlinkClick r:id="rId3"/>
              </a:rPr>
              <a:t>https://www.ltc-associates.com/long-term-care-trust-act-worth-the-cost/#gs.bxyd34</a:t>
            </a:r>
            <a:endParaRPr lang="en-US" dirty="0"/>
          </a:p>
          <a:p>
            <a:r>
              <a:rPr lang="en-US" sz="1200" u="sng" kern="1200" dirty="0">
                <a:solidFill>
                  <a:schemeClr val="tx1"/>
                </a:solidFill>
                <a:effectLst/>
                <a:latin typeface="+mn-lt"/>
                <a:ea typeface="+mn-ea"/>
                <a:cs typeface="+mn-cs"/>
                <a:hlinkClick r:id="rId4"/>
              </a:rPr>
              <a:t>https://app.leg.wa.gov/billsummary?BillNumber=1087&amp;Initiative=false&amp;Year=2019</a:t>
            </a:r>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18C0C-0A67-4178-941B-10F16A5A88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53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Washington state's Long Term Care Trust Act is a first-of-its-kind publicly-funded program to reimburse eligible long-term services and supports (LTSS).  The program will be funded by a payroll tax collected by employers on behalf of every adult W-2 employee. The rate will begin at 0.58% (fifty-eight hundredths of one percent) on "all wages," </a:t>
            </a:r>
            <a:r>
              <a:rPr lang="en-US" sz="1200" b="1" i="0" u="sng" kern="1200" dirty="0">
                <a:solidFill>
                  <a:schemeClr val="tx1"/>
                </a:solidFill>
                <a:effectLst/>
                <a:latin typeface="+mn-lt"/>
                <a:ea typeface="+mn-ea"/>
                <a:cs typeface="+mn-cs"/>
              </a:rPr>
              <a:t>and not capped</a:t>
            </a:r>
            <a:r>
              <a:rPr lang="en-US" sz="1200" b="0" i="0" kern="1200" dirty="0">
                <a:solidFill>
                  <a:schemeClr val="tx1"/>
                </a:solidFill>
                <a:effectLst/>
                <a:latin typeface="+mn-lt"/>
                <a:ea typeface="+mn-ea"/>
                <a:cs typeface="+mn-cs"/>
              </a:rPr>
              <a:t>. The rate of 0.58% may be upwardly adjusted beginning January 1st, 2024.</a:t>
            </a:r>
          </a:p>
          <a:p>
            <a:r>
              <a:rPr lang="en-US" sz="1200" b="0" i="0" kern="1200" dirty="0">
                <a:solidFill>
                  <a:schemeClr val="tx1"/>
                </a:solidFill>
                <a:effectLst/>
                <a:latin typeface="+mn-lt"/>
                <a:ea typeface="+mn-ea"/>
                <a:cs typeface="+mn-cs"/>
              </a:rPr>
              <a:t>Self-employed individuals, including sole proprietors and independent contractors, can "opt-in" any time after January 1st, 2022 by filing notice with Washington state. Unlike W-2 employees, whose participation is mandatory, individuals who have voluntarily elected coverage may both withdraw from the Trust Act program, or be terminated from it in the future.</a:t>
            </a:r>
          </a:p>
          <a:p>
            <a:r>
              <a:rPr lang="en-US" sz="1200" b="0" i="0" kern="1200" dirty="0">
                <a:solidFill>
                  <a:schemeClr val="tx1"/>
                </a:solidFill>
                <a:effectLst/>
                <a:latin typeface="+mn-lt"/>
                <a:ea typeface="+mn-ea"/>
                <a:cs typeface="+mn-cs"/>
              </a:rPr>
              <a:t>Although Washingtonians must "vest" in order to qualify for program benefits (that is, contribute taxes for "a total of 10 years without interruption of 5 or more consecutive years; or 3 years within the last 6 years"), employees are expected to continue paying the Trust Act tax until retirement.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References:  </a:t>
            </a:r>
          </a:p>
          <a:p>
            <a:r>
              <a:rPr lang="en-US" dirty="0">
                <a:hlinkClick r:id="rId3"/>
              </a:rPr>
              <a:t>https://www.ltc-associates.com/long-term-care-trust-act-worth-the-cost/#gs.bxyd34</a:t>
            </a:r>
            <a:endParaRPr lang="en-US" dirty="0"/>
          </a:p>
          <a:p>
            <a:r>
              <a:rPr lang="en-US" sz="1200" u="sng" kern="1200" dirty="0">
                <a:solidFill>
                  <a:schemeClr val="tx1"/>
                </a:solidFill>
                <a:effectLst/>
                <a:latin typeface="+mn-lt"/>
                <a:ea typeface="+mn-ea"/>
                <a:cs typeface="+mn-cs"/>
                <a:hlinkClick r:id="rId4"/>
              </a:rPr>
              <a:t>https://app.leg.wa.gov/billsummary?BillNumber=1087&amp;Initiative=false&amp;Year=2019</a:t>
            </a:r>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18C0C-0A67-4178-941B-10F16A5A88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948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Washington state's Long Term Care Trust Act is a first-of-its-kind publicly-funded program to reimburse eligible long-term services and supports (LTSS).  The program will be funded by a payroll tax collected by employers on behalf of every adult W-2 employee. The rate will begin at 0.58% (fifty-eight hundredths of one percent) on "all wages," </a:t>
            </a:r>
            <a:r>
              <a:rPr lang="en-US" sz="1200" b="1" i="0" u="sng" kern="1200" dirty="0">
                <a:solidFill>
                  <a:schemeClr val="tx1"/>
                </a:solidFill>
                <a:effectLst/>
                <a:latin typeface="+mn-lt"/>
                <a:ea typeface="+mn-ea"/>
                <a:cs typeface="+mn-cs"/>
              </a:rPr>
              <a:t>and not capped</a:t>
            </a:r>
            <a:r>
              <a:rPr lang="en-US" sz="1200" b="0" i="0" kern="1200" dirty="0">
                <a:solidFill>
                  <a:schemeClr val="tx1"/>
                </a:solidFill>
                <a:effectLst/>
                <a:latin typeface="+mn-lt"/>
                <a:ea typeface="+mn-ea"/>
                <a:cs typeface="+mn-cs"/>
              </a:rPr>
              <a:t>. The rate of 0.58% may be upwardly adjusted beginning January 1st, 2024.</a:t>
            </a:r>
          </a:p>
          <a:p>
            <a:r>
              <a:rPr lang="en-US" sz="1200" b="0" i="0" kern="1200" dirty="0">
                <a:solidFill>
                  <a:schemeClr val="tx1"/>
                </a:solidFill>
                <a:effectLst/>
                <a:latin typeface="+mn-lt"/>
                <a:ea typeface="+mn-ea"/>
                <a:cs typeface="+mn-cs"/>
              </a:rPr>
              <a:t>Self-employed individuals, including sole proprietors and independent contractors, can "opt-in" any time after January 1st, 2022 by filing notice with Washington state. Unlike W-2 employees, whose participation is mandatory, individuals who have voluntarily elected coverage may both withdraw from the Trust Act program, or be terminated from it in the future.</a:t>
            </a:r>
          </a:p>
          <a:p>
            <a:r>
              <a:rPr lang="en-US" sz="1200" b="0" i="0" kern="1200" dirty="0">
                <a:solidFill>
                  <a:schemeClr val="tx1"/>
                </a:solidFill>
                <a:effectLst/>
                <a:latin typeface="+mn-lt"/>
                <a:ea typeface="+mn-ea"/>
                <a:cs typeface="+mn-cs"/>
              </a:rPr>
              <a:t>Although Washingtonians must "vest" in order to qualify for program benefits (that is, contribute taxes for "a total of 10 years without interruption of 5 or more consecutive years; or 3 years within the last 6 years"), employees are expected to continue paying the Trust Act tax until retirement.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References:  </a:t>
            </a:r>
          </a:p>
          <a:p>
            <a:r>
              <a:rPr lang="en-US" dirty="0">
                <a:hlinkClick r:id="rId3"/>
              </a:rPr>
              <a:t>https://www.ltc-associates.com/long-term-care-trust-act-worth-the-cost/#gs.bxyd34</a:t>
            </a:r>
            <a:endParaRPr lang="en-US" dirty="0"/>
          </a:p>
          <a:p>
            <a:r>
              <a:rPr lang="en-US" sz="1200" u="sng" kern="1200" dirty="0">
                <a:solidFill>
                  <a:schemeClr val="tx1"/>
                </a:solidFill>
                <a:effectLst/>
                <a:latin typeface="+mn-lt"/>
                <a:ea typeface="+mn-ea"/>
                <a:cs typeface="+mn-cs"/>
                <a:hlinkClick r:id="rId4"/>
              </a:rPr>
              <a:t>https://app.leg.wa.gov/billsummary?BillNumber=1087&amp;Initiative=false&amp;Year=2019</a:t>
            </a:r>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18C0C-0A67-4178-941B-10F16A5A88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829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Washington state's Long Term Care Trust Act is a first-of-its-kind publicly-funded program to reimburse eligible long-term services and supports (LTSS).  The program will be funded by a payroll tax collected by employers on behalf of every adult W-2 employee. The rate will begin at 0.58% (fifty-eight hundredths of one percent) on "all wages," </a:t>
            </a:r>
            <a:r>
              <a:rPr lang="en-US" sz="1200" b="1" i="0" u="sng" kern="1200" dirty="0">
                <a:solidFill>
                  <a:schemeClr val="tx1"/>
                </a:solidFill>
                <a:effectLst/>
                <a:latin typeface="+mn-lt"/>
                <a:ea typeface="+mn-ea"/>
                <a:cs typeface="+mn-cs"/>
              </a:rPr>
              <a:t>and not capped</a:t>
            </a:r>
            <a:r>
              <a:rPr lang="en-US" sz="1200" b="0" i="0" kern="1200" dirty="0">
                <a:solidFill>
                  <a:schemeClr val="tx1"/>
                </a:solidFill>
                <a:effectLst/>
                <a:latin typeface="+mn-lt"/>
                <a:ea typeface="+mn-ea"/>
                <a:cs typeface="+mn-cs"/>
              </a:rPr>
              <a:t>. The rate of 0.58% may be upwardly adjusted beginning January 1st, 2024.</a:t>
            </a:r>
          </a:p>
          <a:p>
            <a:r>
              <a:rPr lang="en-US" sz="1200" b="0" i="0" kern="1200" dirty="0">
                <a:solidFill>
                  <a:schemeClr val="tx1"/>
                </a:solidFill>
                <a:effectLst/>
                <a:latin typeface="+mn-lt"/>
                <a:ea typeface="+mn-ea"/>
                <a:cs typeface="+mn-cs"/>
              </a:rPr>
              <a:t>Self-employed individuals, including sole proprietors and independent contractors, can "opt-in" any time after January 1st, 2022 by filing notice with Washington state. Unlike W-2 employees, whose participation is mandatory, individuals who have voluntarily elected coverage may both withdraw from the Trust Act program, or be terminated from it in the future.</a:t>
            </a:r>
          </a:p>
          <a:p>
            <a:r>
              <a:rPr lang="en-US" sz="1200" b="0" i="0" kern="1200" dirty="0">
                <a:solidFill>
                  <a:schemeClr val="tx1"/>
                </a:solidFill>
                <a:effectLst/>
                <a:latin typeface="+mn-lt"/>
                <a:ea typeface="+mn-ea"/>
                <a:cs typeface="+mn-cs"/>
              </a:rPr>
              <a:t>Although Washingtonians must "vest" in order to qualify for program benefits (that is, contribute taxes for "a total of 10 years without interruption of 5 or more consecutive years; or 3 years within the last 6 years"), employees are expected to continue paying the Trust Act tax until retirement.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References:  </a:t>
            </a:r>
          </a:p>
          <a:p>
            <a:r>
              <a:rPr lang="en-US" dirty="0">
                <a:hlinkClick r:id="rId3"/>
              </a:rPr>
              <a:t>https://www.ltc-associates.com/long-term-care-trust-act-worth-the-cost/#gs.bxyd34</a:t>
            </a:r>
            <a:endParaRPr lang="en-US" dirty="0"/>
          </a:p>
          <a:p>
            <a:r>
              <a:rPr lang="en-US" sz="1200" u="sng" kern="1200" dirty="0">
                <a:solidFill>
                  <a:schemeClr val="tx1"/>
                </a:solidFill>
                <a:effectLst/>
                <a:latin typeface="+mn-lt"/>
                <a:ea typeface="+mn-ea"/>
                <a:cs typeface="+mn-cs"/>
                <a:hlinkClick r:id="rId4"/>
              </a:rPr>
              <a:t>https://app.leg.wa.gov/billsummary?BillNumber=1087&amp;Initiative=false&amp;Year=2019</a:t>
            </a:r>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18C0C-0A67-4178-941B-10F16A5A88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320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Washington state's Long Term Care Trust Act is a first-of-its-kind publicly-funded program to reimburse eligible long-term services and supports (LTSS).  The program will be funded by a payroll tax collected by employers on behalf of every adult W-2 employee. The rate will begin at 0.58% (fifty-eight hundredths of one percent) on "all wages," </a:t>
            </a:r>
            <a:r>
              <a:rPr lang="en-US" sz="1200" b="1" i="0" u="sng" kern="1200" dirty="0">
                <a:solidFill>
                  <a:schemeClr val="tx1"/>
                </a:solidFill>
                <a:effectLst/>
                <a:latin typeface="+mn-lt"/>
                <a:ea typeface="+mn-ea"/>
                <a:cs typeface="+mn-cs"/>
              </a:rPr>
              <a:t>and not capped</a:t>
            </a:r>
            <a:r>
              <a:rPr lang="en-US" sz="1200" b="0" i="0" kern="1200" dirty="0">
                <a:solidFill>
                  <a:schemeClr val="tx1"/>
                </a:solidFill>
                <a:effectLst/>
                <a:latin typeface="+mn-lt"/>
                <a:ea typeface="+mn-ea"/>
                <a:cs typeface="+mn-cs"/>
              </a:rPr>
              <a:t>. The rate of 0.58% may be upwardly adjusted beginning January 1st, 2024.</a:t>
            </a:r>
          </a:p>
          <a:p>
            <a:r>
              <a:rPr lang="en-US" sz="1200" b="0" i="0" kern="1200" dirty="0">
                <a:solidFill>
                  <a:schemeClr val="tx1"/>
                </a:solidFill>
                <a:effectLst/>
                <a:latin typeface="+mn-lt"/>
                <a:ea typeface="+mn-ea"/>
                <a:cs typeface="+mn-cs"/>
              </a:rPr>
              <a:t>Self-employed individuals, including sole proprietors and independent contractors, can "opt-in" any time after January 1st, 2022 by filing notice with Washington state. Unlike W-2 employees, whose participation is mandatory, individuals who have voluntarily elected coverage may both withdraw from the Trust Act program, or be terminated from it in the future.</a:t>
            </a:r>
          </a:p>
          <a:p>
            <a:r>
              <a:rPr lang="en-US" sz="1200" b="0" i="0" kern="1200" dirty="0">
                <a:solidFill>
                  <a:schemeClr val="tx1"/>
                </a:solidFill>
                <a:effectLst/>
                <a:latin typeface="+mn-lt"/>
                <a:ea typeface="+mn-ea"/>
                <a:cs typeface="+mn-cs"/>
              </a:rPr>
              <a:t>Although Washingtonians must "vest" in order to qualify for program benefits (that is, contribute taxes for "a total of 10 years without interruption of 5 or more consecutive years; or 3 years within the last 6 years"), employees are expected to continue paying the Trust Act tax until retirement.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References:  </a:t>
            </a:r>
          </a:p>
          <a:p>
            <a:r>
              <a:rPr lang="en-US" dirty="0">
                <a:hlinkClick r:id="rId3"/>
              </a:rPr>
              <a:t>https://www.ltc-associates.com/long-term-care-trust-act-worth-the-cost/#gs.bxyd34</a:t>
            </a:r>
            <a:endParaRPr lang="en-US" dirty="0"/>
          </a:p>
          <a:p>
            <a:r>
              <a:rPr lang="en-US" sz="1200" u="sng" kern="1200" dirty="0">
                <a:solidFill>
                  <a:schemeClr val="tx1"/>
                </a:solidFill>
                <a:effectLst/>
                <a:latin typeface="+mn-lt"/>
                <a:ea typeface="+mn-ea"/>
                <a:cs typeface="+mn-cs"/>
                <a:hlinkClick r:id="rId4"/>
              </a:rPr>
              <a:t>https://app.leg.wa.gov/billsummary?BillNumber=1087&amp;Initiative=false&amp;Year=2019</a:t>
            </a:r>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18C0C-0A67-4178-941B-10F16A5A88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478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Washington state's Long Term Care Trust Act is a first-of-its-kind publicly-funded program to reimburse eligible long-term services and supports (LTSS).  The program will be funded by a payroll tax collected by employers on behalf of every adult W-2 employee. The rate will begin at 0.58% (fifty-eight hundredths of one percent) on "all wages," </a:t>
            </a:r>
            <a:r>
              <a:rPr lang="en-US" sz="1200" b="1" i="0" u="sng" kern="1200" dirty="0">
                <a:solidFill>
                  <a:schemeClr val="tx1"/>
                </a:solidFill>
                <a:effectLst/>
                <a:latin typeface="+mn-lt"/>
                <a:ea typeface="+mn-ea"/>
                <a:cs typeface="+mn-cs"/>
              </a:rPr>
              <a:t>and not capped</a:t>
            </a:r>
            <a:r>
              <a:rPr lang="en-US" sz="1200" b="0" i="0" kern="1200" dirty="0">
                <a:solidFill>
                  <a:schemeClr val="tx1"/>
                </a:solidFill>
                <a:effectLst/>
                <a:latin typeface="+mn-lt"/>
                <a:ea typeface="+mn-ea"/>
                <a:cs typeface="+mn-cs"/>
              </a:rPr>
              <a:t>. The rate of 0.58% may be upwardly adjusted beginning January 1st, 2024.</a:t>
            </a:r>
          </a:p>
          <a:p>
            <a:r>
              <a:rPr lang="en-US" sz="1200" b="0" i="0" kern="1200" dirty="0">
                <a:solidFill>
                  <a:schemeClr val="tx1"/>
                </a:solidFill>
                <a:effectLst/>
                <a:latin typeface="+mn-lt"/>
                <a:ea typeface="+mn-ea"/>
                <a:cs typeface="+mn-cs"/>
              </a:rPr>
              <a:t>Self-employed individuals, including sole proprietors and independent contractors, can "opt-in" any time after January 1st, 2022 by filing notice with Washington state. Unlike W-2 employees, whose participation is mandatory, individuals who have voluntarily elected coverage may both withdraw from the Trust Act program, or be terminated from it in the future.</a:t>
            </a:r>
          </a:p>
          <a:p>
            <a:r>
              <a:rPr lang="en-US" sz="1200" b="0" i="0" kern="1200" dirty="0">
                <a:solidFill>
                  <a:schemeClr val="tx1"/>
                </a:solidFill>
                <a:effectLst/>
                <a:latin typeface="+mn-lt"/>
                <a:ea typeface="+mn-ea"/>
                <a:cs typeface="+mn-cs"/>
              </a:rPr>
              <a:t>Although Washingtonians must "vest" in order to qualify for program benefits (that is, contribute taxes for "a total of 10 years without interruption of 5 or more consecutive years; or 3 years within the last 6 years"), employees are expected to continue paying the Trust Act tax until retirement.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References:  </a:t>
            </a:r>
          </a:p>
          <a:p>
            <a:r>
              <a:rPr lang="en-US" dirty="0">
                <a:hlinkClick r:id="rId3"/>
              </a:rPr>
              <a:t>https://www.ltc-associates.com/long-term-care-trust-act-worth-the-cost/#gs.bxyd34</a:t>
            </a:r>
            <a:endParaRPr lang="en-US" dirty="0"/>
          </a:p>
          <a:p>
            <a:r>
              <a:rPr lang="en-US" sz="1200" u="sng" kern="1200" dirty="0">
                <a:solidFill>
                  <a:schemeClr val="tx1"/>
                </a:solidFill>
                <a:effectLst/>
                <a:latin typeface="+mn-lt"/>
                <a:ea typeface="+mn-ea"/>
                <a:cs typeface="+mn-cs"/>
                <a:hlinkClick r:id="rId4"/>
              </a:rPr>
              <a:t>https://app.leg.wa.gov/billsummary?BillNumber=1087&amp;Initiative=false&amp;Year=2019</a:t>
            </a:r>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18C0C-0A67-4178-941B-10F16A5A88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453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Washington state's Long Term Care Trust Act is a first-of-its-kind publicly-funded program to reimburse eligible long-term services and supports (LTSS).  The program will be funded by a payroll tax collected by employers on behalf of every adult W-2 employee. The rate will begin at 0.58% (fifty-eight hundredths of one percent) on "all wages," </a:t>
            </a:r>
            <a:r>
              <a:rPr lang="en-US" sz="1200" b="1" i="0" u="sng" kern="1200" dirty="0">
                <a:solidFill>
                  <a:schemeClr val="tx1"/>
                </a:solidFill>
                <a:effectLst/>
                <a:latin typeface="+mn-lt"/>
                <a:ea typeface="+mn-ea"/>
                <a:cs typeface="+mn-cs"/>
              </a:rPr>
              <a:t>and not capped</a:t>
            </a:r>
            <a:r>
              <a:rPr lang="en-US" sz="1200" b="0" i="0" kern="1200" dirty="0">
                <a:solidFill>
                  <a:schemeClr val="tx1"/>
                </a:solidFill>
                <a:effectLst/>
                <a:latin typeface="+mn-lt"/>
                <a:ea typeface="+mn-ea"/>
                <a:cs typeface="+mn-cs"/>
              </a:rPr>
              <a:t>. The rate of 0.58% may be upwardly adjusted beginning January 1st, 2024.</a:t>
            </a:r>
          </a:p>
          <a:p>
            <a:r>
              <a:rPr lang="en-US" sz="1200" b="0" i="0" kern="1200" dirty="0">
                <a:solidFill>
                  <a:schemeClr val="tx1"/>
                </a:solidFill>
                <a:effectLst/>
                <a:latin typeface="+mn-lt"/>
                <a:ea typeface="+mn-ea"/>
                <a:cs typeface="+mn-cs"/>
              </a:rPr>
              <a:t>Self-employed individuals, including sole proprietors and independent contractors, can "opt-in" any time after January 1st, 2022 by filing notice with Washington state. Unlike W-2 employees, whose participation is mandatory, individuals who have voluntarily elected coverage may both withdraw from the Trust Act program, or be terminated from it in the future.</a:t>
            </a:r>
          </a:p>
          <a:p>
            <a:r>
              <a:rPr lang="en-US" sz="1200" b="0" i="0" kern="1200" dirty="0">
                <a:solidFill>
                  <a:schemeClr val="tx1"/>
                </a:solidFill>
                <a:effectLst/>
                <a:latin typeface="+mn-lt"/>
                <a:ea typeface="+mn-ea"/>
                <a:cs typeface="+mn-cs"/>
              </a:rPr>
              <a:t>Although Washingtonians must "vest" in order to qualify for program benefits (that is, contribute taxes for "a total of 10 years without interruption of 5 or more consecutive years; or 3 years within the last 6 years"), employees are expected to continue paying the Trust Act tax until retirement.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References:  </a:t>
            </a:r>
          </a:p>
          <a:p>
            <a:r>
              <a:rPr lang="en-US" dirty="0">
                <a:hlinkClick r:id="rId3"/>
              </a:rPr>
              <a:t>https://www.ltc-associates.com/long-term-care-trust-act-worth-the-cost/#gs.bxyd34</a:t>
            </a:r>
            <a:endParaRPr lang="en-US" dirty="0"/>
          </a:p>
          <a:p>
            <a:r>
              <a:rPr lang="en-US" sz="1200" u="sng" kern="1200" dirty="0">
                <a:solidFill>
                  <a:schemeClr val="tx1"/>
                </a:solidFill>
                <a:effectLst/>
                <a:latin typeface="+mn-lt"/>
                <a:ea typeface="+mn-ea"/>
                <a:cs typeface="+mn-cs"/>
                <a:hlinkClick r:id="rId4"/>
              </a:rPr>
              <a:t>https://app.leg.wa.gov/billsummary?BillNumber=1087&amp;Initiative=false&amp;Year=2019</a:t>
            </a:r>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18C0C-0A67-4178-941B-10F16A5A88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679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5768364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3468843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497803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586474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2572091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808640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317254240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986045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85800" y="5562599"/>
            <a:ext cx="3876675" cy="1057275"/>
          </a:xfrm>
        </p:spPr>
        <p:txBody>
          <a:bodyPr/>
          <a:lstStyle>
            <a:lvl1pPr marL="0" indent="0" algn="l">
              <a:buNone/>
              <a:defRPr sz="2000">
                <a:solidFill>
                  <a:srgbClr val="000000"/>
                </a:solidFill>
                <a:latin typeface="+mn-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3" name="Rectangle 2"/>
          <p:cNvSpPr/>
          <p:nvPr userDrawn="1"/>
        </p:nvSpPr>
        <p:spPr>
          <a:xfrm>
            <a:off x="4876800" y="5410200"/>
            <a:ext cx="4038600" cy="1143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3896" y="5615940"/>
            <a:ext cx="3461503" cy="784860"/>
          </a:xfrm>
          <a:prstGeom prst="rect">
            <a:avLst/>
          </a:prstGeom>
        </p:spPr>
      </p:pic>
      <p:sp>
        <p:nvSpPr>
          <p:cNvPr id="2" name="Title 1"/>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98418415-3980-7945-915F-84EC637EF8E8}"/>
              </a:ext>
            </a:extLst>
          </p:cNvPr>
          <p:cNvPicPr>
            <a:picLocks noChangeAspect="1"/>
          </p:cNvPicPr>
          <p:nvPr userDrawn="1"/>
        </p:nvPicPr>
        <p:blipFill>
          <a:blip r:embed="rId3"/>
          <a:stretch>
            <a:fillRect/>
          </a:stretch>
        </p:blipFill>
        <p:spPr>
          <a:xfrm>
            <a:off x="0" y="13905"/>
            <a:ext cx="9144000" cy="6830190"/>
          </a:xfrm>
          <a:prstGeom prst="rect">
            <a:avLst/>
          </a:prstGeom>
        </p:spPr>
      </p:pic>
      <p:pic>
        <p:nvPicPr>
          <p:cNvPr id="12" name="Picture 11">
            <a:extLst>
              <a:ext uri="{FF2B5EF4-FFF2-40B4-BE49-F238E27FC236}">
                <a16:creationId xmlns:a16="http://schemas.microsoft.com/office/drawing/2014/main" id="{A01768F5-9C24-504F-905B-BEE7B0C69D44}"/>
              </a:ext>
            </a:extLst>
          </p:cNvPr>
          <p:cNvPicPr>
            <a:picLocks noChangeAspect="1"/>
          </p:cNvPicPr>
          <p:nvPr userDrawn="1"/>
        </p:nvPicPr>
        <p:blipFill rotWithShape="1">
          <a:blip r:embed="rId4"/>
          <a:srcRect t="11270" b="30581"/>
          <a:stretch/>
        </p:blipFill>
        <p:spPr>
          <a:xfrm>
            <a:off x="0" y="13905"/>
            <a:ext cx="9144000" cy="3533776"/>
          </a:xfrm>
          <a:prstGeom prst="rect">
            <a:avLst/>
          </a:prstGeom>
        </p:spPr>
      </p:pic>
    </p:spTree>
    <p:extLst>
      <p:ext uri="{BB962C8B-B14F-4D97-AF65-F5344CB8AC3E}">
        <p14:creationId xmlns:p14="http://schemas.microsoft.com/office/powerpoint/2010/main" val="525668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5_layout slide">
    <p:spTree>
      <p:nvGrpSpPr>
        <p:cNvPr id="1" name=""/>
        <p:cNvGrpSpPr/>
        <p:nvPr/>
      </p:nvGrpSpPr>
      <p:grpSpPr>
        <a:xfrm>
          <a:off x="0" y="0"/>
          <a:ext cx="0" cy="0"/>
          <a:chOff x="0" y="0"/>
          <a:chExt cx="0" cy="0"/>
        </a:xfrm>
      </p:grpSpPr>
      <p:sp>
        <p:nvSpPr>
          <p:cNvPr id="8" name="Rectangle 7"/>
          <p:cNvSpPr/>
          <p:nvPr userDrawn="1"/>
        </p:nvSpPr>
        <p:spPr>
          <a:xfrm>
            <a:off x="228600" y="233014"/>
            <a:ext cx="8686800" cy="1050354"/>
          </a:xfrm>
          <a:prstGeom prst="rect">
            <a:avLst/>
          </a:prstGeom>
          <a:solidFill>
            <a:srgbClr val="16B3C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sp>
        <p:nvSpPr>
          <p:cNvPr id="7" name="Title 1"/>
          <p:cNvSpPr>
            <a:spLocks noGrp="1"/>
          </p:cNvSpPr>
          <p:nvPr>
            <p:ph type="ctrTitle" hasCustomPrompt="1"/>
          </p:nvPr>
        </p:nvSpPr>
        <p:spPr>
          <a:xfrm>
            <a:off x="250771" y="753979"/>
            <a:ext cx="8300736" cy="529389"/>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11" name="Content Placeholder 10"/>
          <p:cNvSpPr>
            <a:spLocks noGrp="1"/>
          </p:cNvSpPr>
          <p:nvPr>
            <p:ph sz="quarter" idx="10"/>
          </p:nvPr>
        </p:nvSpPr>
        <p:spPr>
          <a:xfrm>
            <a:off x="250826" y="1395413"/>
            <a:ext cx="8664575"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Slide Number Placeholder 1"/>
          <p:cNvSpPr>
            <a:spLocks noGrp="1"/>
          </p:cNvSpPr>
          <p:nvPr>
            <p:ph type="sldNum" sz="quarter" idx="4"/>
          </p:nvPr>
        </p:nvSpPr>
        <p:spPr>
          <a:xfrm>
            <a:off x="8510336" y="6412499"/>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pic>
        <p:nvPicPr>
          <p:cNvPr id="9" name="Picture 8" descr="LifeSecureLogo(F)-RGB.ai">
            <a:extLst>
              <a:ext uri="{FF2B5EF4-FFF2-40B4-BE49-F238E27FC236}">
                <a16:creationId xmlns:a16="http://schemas.microsoft.com/office/drawing/2014/main" id="{BDAC061E-5FB4-4E27-95D2-D4C268D044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2717" y="6376320"/>
            <a:ext cx="1763741" cy="365125"/>
          </a:xfrm>
          <a:prstGeom prst="rect">
            <a:avLst/>
          </a:prstGeom>
        </p:spPr>
      </p:pic>
    </p:spTree>
    <p:extLst>
      <p:ext uri="{BB962C8B-B14F-4D97-AF65-F5344CB8AC3E}">
        <p14:creationId xmlns:p14="http://schemas.microsoft.com/office/powerpoint/2010/main" val="135785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4520AD-99FB-4273-9D2B-4FDEFB84082D}" type="datetimeFigureOut">
              <a:rPr lang="en-US" smtClean="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3D379C-0E03-499B-AB37-8CC23AE4DC83}" type="slidenum">
              <a:rPr lang="en-US" smtClean="0"/>
              <a:pPr/>
              <a:t>‹#›</a:t>
            </a:fld>
            <a:endParaRPr lang="en-US" dirty="0"/>
          </a:p>
        </p:txBody>
      </p:sp>
    </p:spTree>
    <p:extLst>
      <p:ext uri="{BB962C8B-B14F-4D97-AF65-F5344CB8AC3E}">
        <p14:creationId xmlns:p14="http://schemas.microsoft.com/office/powerpoint/2010/main" val="179177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102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3068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360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39847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482913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3322192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6213777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6/1/2021</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2107465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link.zixcentral.com/u/499cd140/TKjm4Iad6xGvnsAAh3soMg?u=https%3A%2F%2Fapp.leg.wa.gov%2Fbillsummary%3Fyear%3D2021%26billnumber%3D1323%26initiative%3Dfalse"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3C02855B-7E16-4DEC-8852-A11E0EB82B17}"/>
              </a:ext>
            </a:extLst>
          </p:cNvPr>
          <p:cNvPicPr>
            <a:picLocks noChangeAspect="1"/>
          </p:cNvPicPr>
          <p:nvPr/>
        </p:nvPicPr>
        <p:blipFill>
          <a:blip r:embed="rId2"/>
          <a:stretch>
            <a:fillRect/>
          </a:stretch>
        </p:blipFill>
        <p:spPr>
          <a:xfrm>
            <a:off x="0" y="300789"/>
            <a:ext cx="9144000" cy="6256421"/>
          </a:xfrm>
          <a:prstGeom prst="rect">
            <a:avLst/>
          </a:prstGeom>
        </p:spPr>
      </p:pic>
      <p:sp>
        <p:nvSpPr>
          <p:cNvPr id="3" name="Subtitle 2">
            <a:extLst>
              <a:ext uri="{FF2B5EF4-FFF2-40B4-BE49-F238E27FC236}">
                <a16:creationId xmlns:a16="http://schemas.microsoft.com/office/drawing/2014/main" id="{19EA2D2F-8FEE-442F-A689-205B7F5A38FE}"/>
              </a:ext>
            </a:extLst>
          </p:cNvPr>
          <p:cNvSpPr>
            <a:spLocks noGrp="1"/>
          </p:cNvSpPr>
          <p:nvPr>
            <p:ph type="subTitle" idx="1"/>
          </p:nvPr>
        </p:nvSpPr>
        <p:spPr/>
        <p:txBody>
          <a:bodyPr/>
          <a:lstStyle/>
          <a:p>
            <a:endParaRPr lang="en-US" dirty="0"/>
          </a:p>
        </p:txBody>
      </p:sp>
      <p:sp>
        <p:nvSpPr>
          <p:cNvPr id="13318" name="Rectangle 6"/>
          <p:cNvSpPr>
            <a:spLocks noGrp="1" noChangeArrowheads="1"/>
          </p:cNvSpPr>
          <p:nvPr>
            <p:ph type="title"/>
          </p:nvPr>
        </p:nvSpPr>
        <p:spPr>
          <a:xfrm>
            <a:off x="762000" y="1600200"/>
            <a:ext cx="7620000" cy="990600"/>
          </a:xfrm>
        </p:spPr>
        <p:txBody>
          <a:bodyPr>
            <a:normAutofit/>
          </a:bodyPr>
          <a:lstStyle/>
          <a:p>
            <a:pPr algn="ctr"/>
            <a:r>
              <a:rPr lang="en-US" sz="2400" b="1">
                <a:solidFill>
                  <a:schemeClr val="bg2"/>
                </a:solidFill>
                <a:latin typeface="Arial" charset="0"/>
                <a:ea typeface="Arial" charset="0"/>
                <a:cs typeface="Arial" charset="0"/>
              </a:rPr>
              <a:t>WA </a:t>
            </a:r>
            <a:r>
              <a:rPr lang="en-US" sz="2400" b="1" dirty="0">
                <a:solidFill>
                  <a:schemeClr val="bg2"/>
                </a:solidFill>
                <a:latin typeface="Arial" charset="0"/>
                <a:ea typeface="Arial" charset="0"/>
                <a:cs typeface="Arial" charset="0"/>
              </a:rPr>
              <a:t>LTC Trust and Private Options</a:t>
            </a:r>
          </a:p>
        </p:txBody>
      </p:sp>
    </p:spTree>
    <p:extLst>
      <p:ext uri="{BB962C8B-B14F-4D97-AF65-F5344CB8AC3E}">
        <p14:creationId xmlns:p14="http://schemas.microsoft.com/office/powerpoint/2010/main" val="1644115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9910-B360-4C12-8C74-75BA9E2D850C}"/>
              </a:ext>
            </a:extLst>
          </p:cNvPr>
          <p:cNvSpPr>
            <a:spLocks noGrp="1"/>
          </p:cNvSpPr>
          <p:nvPr>
            <p:ph type="ctrTitle"/>
          </p:nvPr>
        </p:nvSpPr>
        <p:spPr>
          <a:xfrm>
            <a:off x="250771" y="753979"/>
            <a:ext cx="8300736" cy="693821"/>
          </a:xfrm>
        </p:spPr>
        <p:txBody>
          <a:bodyPr anchor="b">
            <a:normAutofit fontScale="90000"/>
          </a:bodyPr>
          <a:lstStyle/>
          <a:p>
            <a:r>
              <a:rPr lang="en-US" dirty="0">
                <a:solidFill>
                  <a:schemeClr val="tx1"/>
                </a:solidFill>
              </a:rPr>
              <a:t>IV. Individual Policies Premiums | </a:t>
            </a:r>
            <a:br>
              <a:rPr lang="en-US" dirty="0">
                <a:solidFill>
                  <a:schemeClr val="tx1"/>
                </a:solidFill>
              </a:rPr>
            </a:br>
            <a:r>
              <a:rPr lang="en-US" dirty="0">
                <a:solidFill>
                  <a:schemeClr val="tx1"/>
                </a:solidFill>
              </a:rPr>
              <a:t>Traditional </a:t>
            </a:r>
            <a:r>
              <a:rPr lang="en-US" dirty="0" err="1">
                <a:solidFill>
                  <a:schemeClr val="tx1"/>
                </a:solidFill>
              </a:rPr>
              <a:t>LTCi</a:t>
            </a:r>
            <a:r>
              <a:rPr lang="en-US" dirty="0">
                <a:solidFill>
                  <a:schemeClr val="tx1"/>
                </a:solidFill>
              </a:rPr>
              <a:t> &amp; Life Insurance with an </a:t>
            </a:r>
            <a:r>
              <a:rPr lang="en-US" dirty="0" err="1">
                <a:solidFill>
                  <a:schemeClr val="tx1"/>
                </a:solidFill>
              </a:rPr>
              <a:t>LTCi</a:t>
            </a:r>
            <a:r>
              <a:rPr lang="en-US" dirty="0">
                <a:solidFill>
                  <a:schemeClr val="tx1"/>
                </a:solidFill>
              </a:rPr>
              <a:t> Rider </a:t>
            </a:r>
            <a:br>
              <a:rPr lang="en-US" dirty="0">
                <a:solidFill>
                  <a:schemeClr val="tx1"/>
                </a:solidFill>
              </a:rPr>
            </a:br>
            <a:r>
              <a:rPr lang="en-US" dirty="0">
                <a:solidFill>
                  <a:schemeClr val="tx1"/>
                </a:solidFill>
              </a:rPr>
              <a:t>No Inflation Protection</a:t>
            </a:r>
          </a:p>
        </p:txBody>
      </p:sp>
      <p:pic>
        <p:nvPicPr>
          <p:cNvPr id="10" name="Content Placeholder 9">
            <a:extLst>
              <a:ext uri="{FF2B5EF4-FFF2-40B4-BE49-F238E27FC236}">
                <a16:creationId xmlns:a16="http://schemas.microsoft.com/office/drawing/2014/main" id="{79B8DF48-5662-4236-A75C-C78B64BA7B2E}"/>
              </a:ext>
            </a:extLst>
          </p:cNvPr>
          <p:cNvPicPr>
            <a:picLocks noGrp="1" noChangeAspect="1"/>
          </p:cNvPicPr>
          <p:nvPr>
            <p:ph sz="quarter" idx="10"/>
          </p:nvPr>
        </p:nvPicPr>
        <p:blipFill>
          <a:blip r:embed="rId2"/>
          <a:stretch>
            <a:fillRect/>
          </a:stretch>
        </p:blipFill>
        <p:spPr>
          <a:xfrm>
            <a:off x="1688006" y="1395413"/>
            <a:ext cx="5790212" cy="4868862"/>
          </a:xfrm>
          <a:prstGeom prst="rect">
            <a:avLst/>
          </a:prstGeom>
        </p:spPr>
      </p:pic>
      <p:sp>
        <p:nvSpPr>
          <p:cNvPr id="4" name="Slide Number Placeholder 3">
            <a:extLst>
              <a:ext uri="{FF2B5EF4-FFF2-40B4-BE49-F238E27FC236}">
                <a16:creationId xmlns:a16="http://schemas.microsoft.com/office/drawing/2014/main" id="{F625B572-6BC8-4554-8FD6-D09944AF5CB4}"/>
              </a:ext>
            </a:extLst>
          </p:cNvPr>
          <p:cNvSpPr>
            <a:spLocks noGrp="1"/>
          </p:cNvSpPr>
          <p:nvPr>
            <p:ph type="sldNum" sz="quarter" idx="4"/>
          </p:nvPr>
        </p:nvSpPr>
        <p:spPr/>
        <p:txBody>
          <a:bodyPr anchor="ctr">
            <a:normAutofit/>
          </a:bodyPr>
          <a:lstStyle/>
          <a:p>
            <a:pPr>
              <a:spcAft>
                <a:spcPts val="600"/>
              </a:spcAft>
            </a:pPr>
            <a:fld id="{656ED98B-D76A-451A-9241-395F13F85772}" type="slidenum">
              <a:rPr lang="en-US" smtClean="0"/>
              <a:pPr>
                <a:spcAft>
                  <a:spcPts val="600"/>
                </a:spcAft>
              </a:pPr>
              <a:t>10</a:t>
            </a:fld>
            <a:endParaRPr lang="en-US" dirty="0"/>
          </a:p>
        </p:txBody>
      </p:sp>
    </p:spTree>
    <p:extLst>
      <p:ext uri="{BB962C8B-B14F-4D97-AF65-F5344CB8AC3E}">
        <p14:creationId xmlns:p14="http://schemas.microsoft.com/office/powerpoint/2010/main" val="589257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6CC2-38EF-47C7-BBE3-457D0671DC2C}"/>
              </a:ext>
            </a:extLst>
          </p:cNvPr>
          <p:cNvSpPr>
            <a:spLocks noGrp="1"/>
          </p:cNvSpPr>
          <p:nvPr>
            <p:ph type="ctrTitle"/>
          </p:nvPr>
        </p:nvSpPr>
        <p:spPr/>
        <p:txBody>
          <a:bodyPr anchor="ctr">
            <a:normAutofit/>
          </a:bodyPr>
          <a:lstStyle/>
          <a:p>
            <a:r>
              <a:rPr lang="en-US" dirty="0">
                <a:solidFill>
                  <a:schemeClr val="tx1"/>
                </a:solidFill>
              </a:rPr>
              <a:t>I. Long Term Care Trust Act – Overview</a:t>
            </a:r>
          </a:p>
        </p:txBody>
      </p:sp>
      <p:pic>
        <p:nvPicPr>
          <p:cNvPr id="6" name="Content Placeholder 5">
            <a:extLst>
              <a:ext uri="{FF2B5EF4-FFF2-40B4-BE49-F238E27FC236}">
                <a16:creationId xmlns:a16="http://schemas.microsoft.com/office/drawing/2014/main" id="{46352699-A264-484B-9520-6DF99710BA76}"/>
              </a:ext>
            </a:extLst>
          </p:cNvPr>
          <p:cNvPicPr>
            <a:picLocks noGrp="1" noChangeAspect="1"/>
          </p:cNvPicPr>
          <p:nvPr>
            <p:ph sz="quarter" idx="10"/>
          </p:nvPr>
        </p:nvPicPr>
        <p:blipFill>
          <a:blip r:embed="rId3"/>
          <a:stretch>
            <a:fillRect/>
          </a:stretch>
        </p:blipFill>
        <p:spPr>
          <a:xfrm>
            <a:off x="250825" y="1903217"/>
            <a:ext cx="8664575" cy="3853253"/>
          </a:xfrm>
          <a:prstGeom prst="rect">
            <a:avLst/>
          </a:prstGeom>
        </p:spPr>
      </p:pic>
      <p:sp>
        <p:nvSpPr>
          <p:cNvPr id="8" name="Slide Number Placeholder 3">
            <a:extLst>
              <a:ext uri="{FF2B5EF4-FFF2-40B4-BE49-F238E27FC236}">
                <a16:creationId xmlns:a16="http://schemas.microsoft.com/office/drawing/2014/main" id="{1C894535-4A3B-40EB-BDE8-03A5121F8918}"/>
              </a:ext>
            </a:extLst>
          </p:cNvPr>
          <p:cNvSpPr>
            <a:spLocks noGrp="1"/>
          </p:cNvSpPr>
          <p:nvPr>
            <p:ph type="sldNum" sz="quarter" idx="4"/>
          </p:nvPr>
        </p:nvSpPr>
        <p:spPr/>
        <p:txBody>
          <a:bodyPr/>
          <a:lstStyle/>
          <a:p>
            <a:pPr>
              <a:spcAft>
                <a:spcPts val="600"/>
              </a:spcAft>
            </a:pPr>
            <a:fld id="{656ED98B-D76A-451A-9241-395F13F85772}" type="slidenum">
              <a:rPr lang="en-US" smtClean="0"/>
              <a:pPr>
                <a:spcAft>
                  <a:spcPts val="600"/>
                </a:spcAft>
              </a:pPr>
              <a:t>2</a:t>
            </a:fld>
            <a:endParaRPr lang="en-US" dirty="0"/>
          </a:p>
        </p:txBody>
      </p:sp>
    </p:spTree>
    <p:extLst>
      <p:ext uri="{BB962C8B-B14F-4D97-AF65-F5344CB8AC3E}">
        <p14:creationId xmlns:p14="http://schemas.microsoft.com/office/powerpoint/2010/main" val="3588376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6CC2-38EF-47C7-BBE3-457D0671DC2C}"/>
              </a:ext>
            </a:extLst>
          </p:cNvPr>
          <p:cNvSpPr>
            <a:spLocks noGrp="1"/>
          </p:cNvSpPr>
          <p:nvPr>
            <p:ph type="ctrTitle"/>
          </p:nvPr>
        </p:nvSpPr>
        <p:spPr/>
        <p:txBody>
          <a:bodyPr anchor="b">
            <a:normAutofit/>
          </a:bodyPr>
          <a:lstStyle/>
          <a:p>
            <a:r>
              <a:rPr lang="en-US" dirty="0">
                <a:solidFill>
                  <a:schemeClr val="tx1"/>
                </a:solidFill>
              </a:rPr>
              <a:t>I. Long Term Care Trust Act – Overview Cont.</a:t>
            </a:r>
          </a:p>
        </p:txBody>
      </p:sp>
      <p:pic>
        <p:nvPicPr>
          <p:cNvPr id="3" name="Content Placeholder 2">
            <a:extLst>
              <a:ext uri="{FF2B5EF4-FFF2-40B4-BE49-F238E27FC236}">
                <a16:creationId xmlns:a16="http://schemas.microsoft.com/office/drawing/2014/main" id="{EEB24C1C-5C45-41CB-96C0-7F9B02BF25F3}"/>
              </a:ext>
            </a:extLst>
          </p:cNvPr>
          <p:cNvPicPr>
            <a:picLocks noGrp="1" noChangeAspect="1"/>
          </p:cNvPicPr>
          <p:nvPr>
            <p:ph sz="quarter" idx="10"/>
          </p:nvPr>
        </p:nvPicPr>
        <p:blipFill>
          <a:blip r:embed="rId3"/>
          <a:stretch>
            <a:fillRect/>
          </a:stretch>
        </p:blipFill>
        <p:spPr>
          <a:xfrm>
            <a:off x="250825" y="1725297"/>
            <a:ext cx="8664575" cy="4209094"/>
          </a:xfrm>
          <a:prstGeom prst="rect">
            <a:avLst/>
          </a:prstGeom>
          <a:noFill/>
        </p:spPr>
      </p:pic>
      <p:sp>
        <p:nvSpPr>
          <p:cNvPr id="9" name="Slide Number Placeholder 3">
            <a:extLst>
              <a:ext uri="{FF2B5EF4-FFF2-40B4-BE49-F238E27FC236}">
                <a16:creationId xmlns:a16="http://schemas.microsoft.com/office/drawing/2014/main" id="{25CF645A-3E4C-42A8-9795-6063CEFEB9CC}"/>
              </a:ext>
            </a:extLst>
          </p:cNvPr>
          <p:cNvSpPr>
            <a:spLocks noGrp="1"/>
          </p:cNvSpPr>
          <p:nvPr>
            <p:ph type="sldNum" sz="quarter" idx="4"/>
          </p:nvPr>
        </p:nvSpPr>
        <p:spPr/>
        <p:txBody>
          <a:bodyPr anchor="ctr">
            <a:normAutofit/>
          </a:bodyPr>
          <a:lstStyle/>
          <a:p>
            <a:pPr>
              <a:spcAft>
                <a:spcPts val="600"/>
              </a:spcAft>
            </a:pPr>
            <a:fld id="{656ED98B-D76A-451A-9241-395F13F85772}" type="slidenum">
              <a:rPr lang="en-US" smtClean="0"/>
              <a:pPr>
                <a:spcAft>
                  <a:spcPts val="600"/>
                </a:spcAft>
              </a:pPr>
              <a:t>3</a:t>
            </a:fld>
            <a:endParaRPr lang="en-US" dirty="0"/>
          </a:p>
        </p:txBody>
      </p:sp>
    </p:spTree>
    <p:extLst>
      <p:ext uri="{BB962C8B-B14F-4D97-AF65-F5344CB8AC3E}">
        <p14:creationId xmlns:p14="http://schemas.microsoft.com/office/powerpoint/2010/main" val="4253953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6CC2-38EF-47C7-BBE3-457D0671DC2C}"/>
              </a:ext>
            </a:extLst>
          </p:cNvPr>
          <p:cNvSpPr>
            <a:spLocks noGrp="1"/>
          </p:cNvSpPr>
          <p:nvPr>
            <p:ph type="ctrTitle"/>
          </p:nvPr>
        </p:nvSpPr>
        <p:spPr/>
        <p:txBody>
          <a:bodyPr anchor="b">
            <a:normAutofit/>
          </a:bodyPr>
          <a:lstStyle/>
          <a:p>
            <a:r>
              <a:rPr lang="en-US" dirty="0">
                <a:solidFill>
                  <a:schemeClr val="tx1"/>
                </a:solidFill>
              </a:rPr>
              <a:t>I. Long Term Care Trust Act – Overview Cont.</a:t>
            </a:r>
          </a:p>
        </p:txBody>
      </p:sp>
      <p:pic>
        <p:nvPicPr>
          <p:cNvPr id="6" name="Content Placeholder 5">
            <a:extLst>
              <a:ext uri="{FF2B5EF4-FFF2-40B4-BE49-F238E27FC236}">
                <a16:creationId xmlns:a16="http://schemas.microsoft.com/office/drawing/2014/main" id="{15D0753E-E9BD-4740-962A-4C77274864E4}"/>
              </a:ext>
            </a:extLst>
          </p:cNvPr>
          <p:cNvPicPr>
            <a:picLocks noGrp="1" noChangeAspect="1"/>
          </p:cNvPicPr>
          <p:nvPr>
            <p:ph sz="quarter" idx="10"/>
          </p:nvPr>
        </p:nvPicPr>
        <p:blipFill>
          <a:blip r:embed="rId3"/>
          <a:stretch>
            <a:fillRect/>
          </a:stretch>
        </p:blipFill>
        <p:spPr>
          <a:xfrm>
            <a:off x="250825" y="1777054"/>
            <a:ext cx="8664575" cy="4105579"/>
          </a:xfrm>
          <a:prstGeom prst="rect">
            <a:avLst/>
          </a:prstGeom>
        </p:spPr>
      </p:pic>
      <p:sp>
        <p:nvSpPr>
          <p:cNvPr id="9" name="Slide Number Placeholder 3">
            <a:extLst>
              <a:ext uri="{FF2B5EF4-FFF2-40B4-BE49-F238E27FC236}">
                <a16:creationId xmlns:a16="http://schemas.microsoft.com/office/drawing/2014/main" id="{25CF645A-3E4C-42A8-9795-6063CEFEB9CC}"/>
              </a:ext>
            </a:extLst>
          </p:cNvPr>
          <p:cNvSpPr>
            <a:spLocks noGrp="1"/>
          </p:cNvSpPr>
          <p:nvPr>
            <p:ph type="sldNum" sz="quarter" idx="4"/>
          </p:nvPr>
        </p:nvSpPr>
        <p:spPr/>
        <p:txBody>
          <a:bodyPr anchor="ctr">
            <a:normAutofit/>
          </a:bodyPr>
          <a:lstStyle/>
          <a:p>
            <a:pPr>
              <a:spcAft>
                <a:spcPts val="600"/>
              </a:spcAft>
            </a:pPr>
            <a:fld id="{656ED98B-D76A-451A-9241-395F13F85772}" type="slidenum">
              <a:rPr lang="en-US" smtClean="0"/>
              <a:pPr>
                <a:spcAft>
                  <a:spcPts val="600"/>
                </a:spcAft>
              </a:pPr>
              <a:t>4</a:t>
            </a:fld>
            <a:endParaRPr lang="en-US" dirty="0"/>
          </a:p>
        </p:txBody>
      </p:sp>
    </p:spTree>
    <p:extLst>
      <p:ext uri="{BB962C8B-B14F-4D97-AF65-F5344CB8AC3E}">
        <p14:creationId xmlns:p14="http://schemas.microsoft.com/office/powerpoint/2010/main" val="173341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6CC2-38EF-47C7-BBE3-457D0671DC2C}"/>
              </a:ext>
            </a:extLst>
          </p:cNvPr>
          <p:cNvSpPr>
            <a:spLocks noGrp="1"/>
          </p:cNvSpPr>
          <p:nvPr>
            <p:ph type="ctrTitle"/>
          </p:nvPr>
        </p:nvSpPr>
        <p:spPr/>
        <p:txBody>
          <a:bodyPr anchor="ctr">
            <a:normAutofit/>
          </a:bodyPr>
          <a:lstStyle/>
          <a:p>
            <a:r>
              <a:rPr lang="en-US" dirty="0">
                <a:solidFill>
                  <a:schemeClr val="tx1"/>
                </a:solidFill>
              </a:rPr>
              <a:t>I. Long Term Care Trust Act – Overview Cont.</a:t>
            </a:r>
          </a:p>
        </p:txBody>
      </p:sp>
      <p:sp>
        <p:nvSpPr>
          <p:cNvPr id="4" name="Content Placeholder 3">
            <a:extLst>
              <a:ext uri="{FF2B5EF4-FFF2-40B4-BE49-F238E27FC236}">
                <a16:creationId xmlns:a16="http://schemas.microsoft.com/office/drawing/2014/main" id="{BA0CF620-235A-48A5-A284-E34BDA38AA78}"/>
              </a:ext>
            </a:extLst>
          </p:cNvPr>
          <p:cNvSpPr>
            <a:spLocks noGrp="1"/>
          </p:cNvSpPr>
          <p:nvPr>
            <p:ph sz="quarter" idx="10"/>
          </p:nvPr>
        </p:nvSpPr>
        <p:spPr/>
        <p:txBody>
          <a:bodyPr>
            <a:normAutofit fontScale="85000" lnSpcReduction="20000"/>
          </a:bodyPr>
          <a:lstStyle/>
          <a:p>
            <a:pPr marL="0" lvl="0" indent="0">
              <a:buNone/>
            </a:pPr>
            <a:endParaRPr lang="en-US" sz="1800" dirty="0"/>
          </a:p>
          <a:p>
            <a:r>
              <a:rPr lang="en-US" sz="1800" dirty="0"/>
              <a:t>Owners of private LTCi may “opt out” of the state program and tax </a:t>
            </a:r>
          </a:p>
          <a:p>
            <a:pPr lvl="1"/>
            <a:r>
              <a:rPr lang="en-US" sz="1500" dirty="0"/>
              <a:t>Washington State House </a:t>
            </a:r>
            <a:r>
              <a:rPr lang="en-US" sz="1500" u="sng" dirty="0">
                <a:hlinkClick r:id="rId3">
                  <a:extLst>
                    <a:ext uri="{A12FA001-AC4F-418D-AE19-62706E023703}">
                      <ahyp:hlinkClr xmlns:ahyp="http://schemas.microsoft.com/office/drawing/2018/hyperlinkcolor" val="tx"/>
                    </a:ext>
                  </a:extLst>
                </a:hlinkClick>
              </a:rPr>
              <a:t>concurred with the amendments passed by the Senate</a:t>
            </a:r>
            <a:r>
              <a:rPr lang="en-US" sz="1500" dirty="0"/>
              <a:t>, approving SHB 1323 by a final vote of 58 – 39. Now that it moves to Governor Inslee’s desk for signature, we can safely call it a “done deal”—including the new opt-out deadline of November 1</a:t>
            </a:r>
            <a:r>
              <a:rPr lang="en-US" sz="1500" baseline="30000" dirty="0"/>
              <a:t>st</a:t>
            </a:r>
            <a:r>
              <a:rPr lang="en-US" sz="1500" dirty="0"/>
              <a:t>, 2021</a:t>
            </a:r>
            <a:br>
              <a:rPr lang="en-US" sz="1500" dirty="0"/>
            </a:br>
            <a:endParaRPr lang="en-US" sz="1500" dirty="0"/>
          </a:p>
          <a:p>
            <a:pPr lvl="1"/>
            <a:r>
              <a:rPr lang="en-US" sz="1500" dirty="0"/>
              <a:t>Currently there is only one opt-out date, Novembers 1st, 2021, that you have to have the carrier to be excluded from the tax.  There is not an annual opt out date for new Employees that had entered the workforce in Washington after November 1, 2021.</a:t>
            </a:r>
            <a:endParaRPr lang="en-US" sz="1800" dirty="0"/>
          </a:p>
          <a:p>
            <a:pPr marL="0" indent="0">
              <a:buNone/>
            </a:pPr>
            <a:endParaRPr lang="en-US" sz="1800" dirty="0"/>
          </a:p>
          <a:p>
            <a:r>
              <a:rPr lang="en-US" sz="1800" dirty="0"/>
              <a:t>All employers will remit this tax on behalf of their Washington employees for the duration of their employment, on 100% of their remuneration.</a:t>
            </a:r>
          </a:p>
          <a:p>
            <a:pPr lvl="1"/>
            <a:r>
              <a:rPr lang="en-US" sz="1400" dirty="0"/>
              <a:t>Employee Security Department, ESD</a:t>
            </a:r>
          </a:p>
          <a:p>
            <a:pPr marL="0" indent="0">
              <a:buNone/>
            </a:pPr>
            <a:endParaRPr lang="en-US" sz="1800" dirty="0"/>
          </a:p>
          <a:p>
            <a:r>
              <a:rPr lang="en-US" sz="1800" dirty="0"/>
              <a:t>Washington residents over the age of 18 will be expected to contribute to the program until they retire or move out-of-state.</a:t>
            </a:r>
            <a:br>
              <a:rPr lang="en-US" sz="1800" dirty="0"/>
            </a:br>
            <a:endParaRPr lang="en-US" sz="1800" dirty="0"/>
          </a:p>
          <a:p>
            <a:r>
              <a:rPr lang="en-US" sz="1800" dirty="0"/>
              <a:t>An acceptable Long-Term Care Insurance solution to Opt-out must be Section 7702B Compliant. (A chronic illness rider subject to IRC 101g will not count)</a:t>
            </a:r>
            <a:br>
              <a:rPr lang="en-US" sz="1800" dirty="0"/>
            </a:br>
            <a:endParaRPr lang="en-US" sz="1800" dirty="0"/>
          </a:p>
          <a:p>
            <a:pPr marL="0" indent="0">
              <a:buNone/>
            </a:pPr>
            <a:endParaRPr lang="en-US" sz="1800" dirty="0"/>
          </a:p>
        </p:txBody>
      </p:sp>
      <p:sp>
        <p:nvSpPr>
          <p:cNvPr id="9" name="Slide Number Placeholder 3">
            <a:extLst>
              <a:ext uri="{FF2B5EF4-FFF2-40B4-BE49-F238E27FC236}">
                <a16:creationId xmlns:a16="http://schemas.microsoft.com/office/drawing/2014/main" id="{25CF645A-3E4C-42A8-9795-6063CEFEB9CC}"/>
              </a:ext>
            </a:extLst>
          </p:cNvPr>
          <p:cNvSpPr>
            <a:spLocks noGrp="1"/>
          </p:cNvSpPr>
          <p:nvPr>
            <p:ph type="sldNum" sz="quarter" idx="4"/>
          </p:nvPr>
        </p:nvSpPr>
        <p:spPr/>
        <p:txBody>
          <a:bodyPr/>
          <a:lstStyle/>
          <a:p>
            <a:pPr>
              <a:spcAft>
                <a:spcPts val="600"/>
              </a:spcAft>
            </a:pPr>
            <a:fld id="{656ED98B-D76A-451A-9241-395F13F85772}" type="slidenum">
              <a:rPr lang="en-US" smtClean="0"/>
              <a:pPr>
                <a:spcAft>
                  <a:spcPts val="600"/>
                </a:spcAft>
              </a:pPr>
              <a:t>5</a:t>
            </a:fld>
            <a:endParaRPr lang="en-US" dirty="0"/>
          </a:p>
        </p:txBody>
      </p:sp>
    </p:spTree>
    <p:extLst>
      <p:ext uri="{BB962C8B-B14F-4D97-AF65-F5344CB8AC3E}">
        <p14:creationId xmlns:p14="http://schemas.microsoft.com/office/powerpoint/2010/main" val="352483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6CC2-38EF-47C7-BBE3-457D0671DC2C}"/>
              </a:ext>
            </a:extLst>
          </p:cNvPr>
          <p:cNvSpPr>
            <a:spLocks noGrp="1"/>
          </p:cNvSpPr>
          <p:nvPr>
            <p:ph type="ctrTitle"/>
          </p:nvPr>
        </p:nvSpPr>
        <p:spPr/>
        <p:txBody>
          <a:bodyPr anchor="ctr">
            <a:normAutofit/>
          </a:bodyPr>
          <a:lstStyle/>
          <a:p>
            <a:r>
              <a:rPr lang="en-US" dirty="0" err="1"/>
              <a:t>I</a:t>
            </a:r>
            <a:r>
              <a:rPr lang="en-US" dirty="0" err="1">
                <a:solidFill>
                  <a:schemeClr val="tx1"/>
                </a:solidFill>
              </a:rPr>
              <a:t>Long</a:t>
            </a:r>
            <a:r>
              <a:rPr lang="en-US" dirty="0">
                <a:solidFill>
                  <a:schemeClr val="tx1"/>
                </a:solidFill>
              </a:rPr>
              <a:t> Term Care Trust Act – Overview Cont.</a:t>
            </a:r>
          </a:p>
        </p:txBody>
      </p:sp>
      <p:graphicFrame>
        <p:nvGraphicFramePr>
          <p:cNvPr id="6" name="Table 6">
            <a:extLst>
              <a:ext uri="{FF2B5EF4-FFF2-40B4-BE49-F238E27FC236}">
                <a16:creationId xmlns:a16="http://schemas.microsoft.com/office/drawing/2014/main" id="{4AAE262C-0A4B-4947-A5B3-463812D11572}"/>
              </a:ext>
            </a:extLst>
          </p:cNvPr>
          <p:cNvGraphicFramePr>
            <a:graphicFrameLocks noGrp="1"/>
          </p:cNvGraphicFramePr>
          <p:nvPr>
            <p:ph sz="quarter" idx="10"/>
            <p:extLst>
              <p:ext uri="{D42A27DB-BD31-4B8C-83A1-F6EECF244321}">
                <p14:modId xmlns:p14="http://schemas.microsoft.com/office/powerpoint/2010/main" val="3277419370"/>
              </p:ext>
            </p:extLst>
          </p:nvPr>
        </p:nvGraphicFramePr>
        <p:xfrm>
          <a:off x="250825" y="1395413"/>
          <a:ext cx="8664574" cy="3337560"/>
        </p:xfrm>
        <a:graphic>
          <a:graphicData uri="http://schemas.openxmlformats.org/drawingml/2006/table">
            <a:tbl>
              <a:tblPr firstRow="1" bandRow="1">
                <a:tableStyleId>{5C22544A-7EE6-4342-B048-85BDC9FD1C3A}</a:tableStyleId>
              </a:tblPr>
              <a:tblGrid>
                <a:gridCol w="4332287">
                  <a:extLst>
                    <a:ext uri="{9D8B030D-6E8A-4147-A177-3AD203B41FA5}">
                      <a16:colId xmlns:a16="http://schemas.microsoft.com/office/drawing/2014/main" val="3641806923"/>
                    </a:ext>
                  </a:extLst>
                </a:gridCol>
                <a:gridCol w="4332287">
                  <a:extLst>
                    <a:ext uri="{9D8B030D-6E8A-4147-A177-3AD203B41FA5}">
                      <a16:colId xmlns:a16="http://schemas.microsoft.com/office/drawing/2014/main" val="3922876597"/>
                    </a:ext>
                  </a:extLst>
                </a:gridCol>
              </a:tblGrid>
              <a:tr h="370840">
                <a:tc>
                  <a:txBody>
                    <a:bodyPr/>
                    <a:lstStyle/>
                    <a:p>
                      <a:pPr algn="ctr"/>
                      <a:r>
                        <a:rPr lang="en-US" dirty="0">
                          <a:solidFill>
                            <a:srgbClr val="000000"/>
                          </a:solidFill>
                        </a:rPr>
                        <a:t>W-2 Wages</a:t>
                      </a:r>
                    </a:p>
                  </a:txBody>
                  <a:tcPr>
                    <a:solidFill>
                      <a:schemeClr val="bg2">
                        <a:lumMod val="85000"/>
                      </a:schemeClr>
                    </a:solidFill>
                  </a:tcPr>
                </a:tc>
                <a:tc>
                  <a:txBody>
                    <a:bodyPr/>
                    <a:lstStyle/>
                    <a:p>
                      <a:pPr algn="ctr"/>
                      <a:r>
                        <a:rPr lang="en-US" dirty="0">
                          <a:solidFill>
                            <a:srgbClr val="000000"/>
                          </a:solidFill>
                        </a:rPr>
                        <a:t>Tax (.58 per $100)</a:t>
                      </a:r>
                    </a:p>
                  </a:txBody>
                  <a:tcPr>
                    <a:solidFill>
                      <a:schemeClr val="bg2">
                        <a:lumMod val="85000"/>
                      </a:schemeClr>
                    </a:solidFill>
                  </a:tcPr>
                </a:tc>
                <a:extLst>
                  <a:ext uri="{0D108BD9-81ED-4DB2-BD59-A6C34878D82A}">
                    <a16:rowId xmlns:a16="http://schemas.microsoft.com/office/drawing/2014/main" val="2092259601"/>
                  </a:ext>
                </a:extLst>
              </a:tr>
              <a:tr h="370840">
                <a:tc>
                  <a:txBody>
                    <a:bodyPr/>
                    <a:lstStyle/>
                    <a:p>
                      <a:pPr algn="ctr"/>
                      <a:r>
                        <a:rPr lang="en-US" dirty="0">
                          <a:solidFill>
                            <a:srgbClr val="000000"/>
                          </a:solidFill>
                        </a:rPr>
                        <a:t>$50,000</a:t>
                      </a:r>
                    </a:p>
                  </a:txBody>
                  <a:tcPr>
                    <a:solidFill>
                      <a:schemeClr val="bg2">
                        <a:lumMod val="85000"/>
                      </a:schemeClr>
                    </a:solidFill>
                  </a:tcPr>
                </a:tc>
                <a:tc>
                  <a:txBody>
                    <a:bodyPr/>
                    <a:lstStyle/>
                    <a:p>
                      <a:pPr algn="ctr"/>
                      <a:r>
                        <a:rPr lang="en-US" dirty="0">
                          <a:solidFill>
                            <a:srgbClr val="000000"/>
                          </a:solidFill>
                        </a:rPr>
                        <a:t>$290 | $24.17/month</a:t>
                      </a:r>
                    </a:p>
                  </a:txBody>
                  <a:tcPr>
                    <a:solidFill>
                      <a:schemeClr val="bg2">
                        <a:lumMod val="85000"/>
                      </a:schemeClr>
                    </a:solidFill>
                  </a:tcPr>
                </a:tc>
                <a:extLst>
                  <a:ext uri="{0D108BD9-81ED-4DB2-BD59-A6C34878D82A}">
                    <a16:rowId xmlns:a16="http://schemas.microsoft.com/office/drawing/2014/main" val="2658694517"/>
                  </a:ext>
                </a:extLst>
              </a:tr>
              <a:tr h="370840">
                <a:tc>
                  <a:txBody>
                    <a:bodyPr/>
                    <a:lstStyle/>
                    <a:p>
                      <a:pPr algn="ctr"/>
                      <a:r>
                        <a:rPr lang="en-US" dirty="0">
                          <a:solidFill>
                            <a:srgbClr val="000000"/>
                          </a:solidFill>
                        </a:rPr>
                        <a:t>$100,000</a:t>
                      </a:r>
                    </a:p>
                  </a:txBody>
                  <a:tcPr>
                    <a:solidFill>
                      <a:schemeClr val="bg2">
                        <a:lumMod val="85000"/>
                      </a:schemeClr>
                    </a:solidFill>
                  </a:tcPr>
                </a:tc>
                <a:tc>
                  <a:txBody>
                    <a:bodyPr/>
                    <a:lstStyle/>
                    <a:p>
                      <a:pPr algn="ctr"/>
                      <a:r>
                        <a:rPr lang="en-US" dirty="0">
                          <a:solidFill>
                            <a:srgbClr val="000000"/>
                          </a:solidFill>
                        </a:rPr>
                        <a:t>$580 | 48.33/month</a:t>
                      </a:r>
                    </a:p>
                  </a:txBody>
                  <a:tcPr>
                    <a:solidFill>
                      <a:schemeClr val="bg2">
                        <a:lumMod val="85000"/>
                      </a:schemeClr>
                    </a:solidFill>
                  </a:tcPr>
                </a:tc>
                <a:extLst>
                  <a:ext uri="{0D108BD9-81ED-4DB2-BD59-A6C34878D82A}">
                    <a16:rowId xmlns:a16="http://schemas.microsoft.com/office/drawing/2014/main" val="3381006965"/>
                  </a:ext>
                </a:extLst>
              </a:tr>
              <a:tr h="370840">
                <a:tc>
                  <a:txBody>
                    <a:bodyPr/>
                    <a:lstStyle/>
                    <a:p>
                      <a:pPr algn="ctr"/>
                      <a:r>
                        <a:rPr lang="en-US" dirty="0">
                          <a:solidFill>
                            <a:srgbClr val="000000"/>
                          </a:solidFill>
                        </a:rPr>
                        <a:t>$150,000</a:t>
                      </a:r>
                    </a:p>
                  </a:txBody>
                  <a:tcPr>
                    <a:solidFill>
                      <a:schemeClr val="bg2">
                        <a:lumMod val="85000"/>
                      </a:schemeClr>
                    </a:solidFill>
                  </a:tcPr>
                </a:tc>
                <a:tc>
                  <a:txBody>
                    <a:bodyPr/>
                    <a:lstStyle/>
                    <a:p>
                      <a:pPr algn="ctr"/>
                      <a:r>
                        <a:rPr lang="en-US" dirty="0">
                          <a:solidFill>
                            <a:srgbClr val="000000"/>
                          </a:solidFill>
                        </a:rPr>
                        <a:t>$870 | 72.50/month</a:t>
                      </a:r>
                    </a:p>
                  </a:txBody>
                  <a:tcPr>
                    <a:solidFill>
                      <a:schemeClr val="bg2">
                        <a:lumMod val="85000"/>
                      </a:schemeClr>
                    </a:solidFill>
                  </a:tcPr>
                </a:tc>
                <a:extLst>
                  <a:ext uri="{0D108BD9-81ED-4DB2-BD59-A6C34878D82A}">
                    <a16:rowId xmlns:a16="http://schemas.microsoft.com/office/drawing/2014/main" val="4256355626"/>
                  </a:ext>
                </a:extLst>
              </a:tr>
              <a:tr h="370840">
                <a:tc>
                  <a:txBody>
                    <a:bodyPr/>
                    <a:lstStyle/>
                    <a:p>
                      <a:pPr algn="ctr"/>
                      <a:r>
                        <a:rPr lang="en-US" dirty="0">
                          <a:solidFill>
                            <a:srgbClr val="000000"/>
                          </a:solidFill>
                        </a:rPr>
                        <a:t>$200,000</a:t>
                      </a:r>
                    </a:p>
                  </a:txBody>
                  <a:tcPr>
                    <a:solidFill>
                      <a:schemeClr val="bg2">
                        <a:lumMod val="85000"/>
                      </a:schemeClr>
                    </a:solidFill>
                  </a:tcPr>
                </a:tc>
                <a:tc>
                  <a:txBody>
                    <a:bodyPr/>
                    <a:lstStyle/>
                    <a:p>
                      <a:pPr algn="ctr"/>
                      <a:r>
                        <a:rPr lang="en-US" dirty="0">
                          <a:solidFill>
                            <a:srgbClr val="000000"/>
                          </a:solidFill>
                        </a:rPr>
                        <a:t>$1,160 | 96.67/month</a:t>
                      </a:r>
                    </a:p>
                  </a:txBody>
                  <a:tcPr>
                    <a:solidFill>
                      <a:schemeClr val="bg2">
                        <a:lumMod val="85000"/>
                      </a:schemeClr>
                    </a:solidFill>
                  </a:tcPr>
                </a:tc>
                <a:extLst>
                  <a:ext uri="{0D108BD9-81ED-4DB2-BD59-A6C34878D82A}">
                    <a16:rowId xmlns:a16="http://schemas.microsoft.com/office/drawing/2014/main" val="1177787296"/>
                  </a:ext>
                </a:extLst>
              </a:tr>
              <a:tr h="370840">
                <a:tc>
                  <a:txBody>
                    <a:bodyPr/>
                    <a:lstStyle/>
                    <a:p>
                      <a:pPr algn="ctr"/>
                      <a:r>
                        <a:rPr lang="en-US" dirty="0">
                          <a:solidFill>
                            <a:srgbClr val="000000"/>
                          </a:solidFill>
                        </a:rPr>
                        <a:t>$250,000</a:t>
                      </a:r>
                    </a:p>
                  </a:txBody>
                  <a:tcPr>
                    <a:solidFill>
                      <a:schemeClr val="bg2">
                        <a:lumMod val="85000"/>
                      </a:schemeClr>
                    </a:solidFill>
                  </a:tcPr>
                </a:tc>
                <a:tc>
                  <a:txBody>
                    <a:bodyPr/>
                    <a:lstStyle/>
                    <a:p>
                      <a:pPr algn="ctr"/>
                      <a:r>
                        <a:rPr lang="en-US" dirty="0">
                          <a:solidFill>
                            <a:srgbClr val="000000"/>
                          </a:solidFill>
                        </a:rPr>
                        <a:t>$1,450 | $120.83/month</a:t>
                      </a:r>
                    </a:p>
                  </a:txBody>
                  <a:tcPr>
                    <a:solidFill>
                      <a:schemeClr val="bg2">
                        <a:lumMod val="85000"/>
                      </a:schemeClr>
                    </a:solidFill>
                  </a:tcPr>
                </a:tc>
                <a:extLst>
                  <a:ext uri="{0D108BD9-81ED-4DB2-BD59-A6C34878D82A}">
                    <a16:rowId xmlns:a16="http://schemas.microsoft.com/office/drawing/2014/main" val="4183923827"/>
                  </a:ext>
                </a:extLst>
              </a:tr>
              <a:tr h="370840">
                <a:tc>
                  <a:txBody>
                    <a:bodyPr/>
                    <a:lstStyle/>
                    <a:p>
                      <a:pPr algn="ctr"/>
                      <a:r>
                        <a:rPr lang="en-US" dirty="0">
                          <a:solidFill>
                            <a:srgbClr val="000000"/>
                          </a:solidFill>
                        </a:rPr>
                        <a:t>$300,000</a:t>
                      </a:r>
                    </a:p>
                  </a:txBody>
                  <a:tcPr>
                    <a:solidFill>
                      <a:schemeClr val="bg2">
                        <a:lumMod val="85000"/>
                      </a:schemeClr>
                    </a:solidFill>
                  </a:tcPr>
                </a:tc>
                <a:tc>
                  <a:txBody>
                    <a:bodyPr/>
                    <a:lstStyle/>
                    <a:p>
                      <a:pPr algn="ctr"/>
                      <a:r>
                        <a:rPr lang="en-US" dirty="0">
                          <a:solidFill>
                            <a:srgbClr val="000000"/>
                          </a:solidFill>
                        </a:rPr>
                        <a:t>$1,740 / $145/month</a:t>
                      </a:r>
                    </a:p>
                  </a:txBody>
                  <a:tcPr>
                    <a:solidFill>
                      <a:schemeClr val="bg2">
                        <a:lumMod val="85000"/>
                      </a:schemeClr>
                    </a:solidFill>
                  </a:tcPr>
                </a:tc>
                <a:extLst>
                  <a:ext uri="{0D108BD9-81ED-4DB2-BD59-A6C34878D82A}">
                    <a16:rowId xmlns:a16="http://schemas.microsoft.com/office/drawing/2014/main" val="3951207835"/>
                  </a:ext>
                </a:extLst>
              </a:tr>
              <a:tr h="370840">
                <a:tc>
                  <a:txBody>
                    <a:bodyPr/>
                    <a:lstStyle/>
                    <a:p>
                      <a:pPr algn="ctr"/>
                      <a:r>
                        <a:rPr lang="en-US" dirty="0">
                          <a:solidFill>
                            <a:srgbClr val="000000"/>
                          </a:solidFill>
                        </a:rPr>
                        <a:t>$350,000</a:t>
                      </a:r>
                    </a:p>
                  </a:txBody>
                  <a:tcPr>
                    <a:solidFill>
                      <a:schemeClr val="bg2">
                        <a:lumMod val="85000"/>
                      </a:schemeClr>
                    </a:solidFill>
                  </a:tcPr>
                </a:tc>
                <a:tc>
                  <a:txBody>
                    <a:bodyPr/>
                    <a:lstStyle/>
                    <a:p>
                      <a:pPr algn="ctr"/>
                      <a:r>
                        <a:rPr lang="en-US" dirty="0">
                          <a:solidFill>
                            <a:srgbClr val="000000"/>
                          </a:solidFill>
                        </a:rPr>
                        <a:t>$2,030 | $169/month</a:t>
                      </a:r>
                    </a:p>
                  </a:txBody>
                  <a:tcPr>
                    <a:solidFill>
                      <a:schemeClr val="bg2">
                        <a:lumMod val="85000"/>
                      </a:schemeClr>
                    </a:solidFill>
                  </a:tcPr>
                </a:tc>
                <a:extLst>
                  <a:ext uri="{0D108BD9-81ED-4DB2-BD59-A6C34878D82A}">
                    <a16:rowId xmlns:a16="http://schemas.microsoft.com/office/drawing/2014/main" val="3284030529"/>
                  </a:ext>
                </a:extLst>
              </a:tr>
              <a:tr h="370840">
                <a:tc>
                  <a:txBody>
                    <a:bodyPr/>
                    <a:lstStyle/>
                    <a:p>
                      <a:pPr algn="ctr"/>
                      <a:r>
                        <a:rPr lang="en-US" dirty="0">
                          <a:solidFill>
                            <a:srgbClr val="000000"/>
                          </a:solidFill>
                        </a:rPr>
                        <a:t>$400,000</a:t>
                      </a:r>
                    </a:p>
                  </a:txBody>
                  <a:tcPr>
                    <a:solidFill>
                      <a:schemeClr val="bg2">
                        <a:lumMod val="85000"/>
                      </a:schemeClr>
                    </a:solidFill>
                  </a:tcPr>
                </a:tc>
                <a:tc>
                  <a:txBody>
                    <a:bodyPr/>
                    <a:lstStyle/>
                    <a:p>
                      <a:pPr algn="ctr"/>
                      <a:r>
                        <a:rPr lang="en-US" dirty="0">
                          <a:solidFill>
                            <a:srgbClr val="000000"/>
                          </a:solidFill>
                        </a:rPr>
                        <a:t>$2,320 | $193.33/month</a:t>
                      </a:r>
                    </a:p>
                  </a:txBody>
                  <a:tcPr>
                    <a:solidFill>
                      <a:schemeClr val="bg2">
                        <a:lumMod val="85000"/>
                      </a:schemeClr>
                    </a:solidFill>
                  </a:tcPr>
                </a:tc>
                <a:extLst>
                  <a:ext uri="{0D108BD9-81ED-4DB2-BD59-A6C34878D82A}">
                    <a16:rowId xmlns:a16="http://schemas.microsoft.com/office/drawing/2014/main" val="1208731651"/>
                  </a:ext>
                </a:extLst>
              </a:tr>
            </a:tbl>
          </a:graphicData>
        </a:graphic>
      </p:graphicFrame>
      <p:sp>
        <p:nvSpPr>
          <p:cNvPr id="9" name="Slide Number Placeholder 3">
            <a:extLst>
              <a:ext uri="{FF2B5EF4-FFF2-40B4-BE49-F238E27FC236}">
                <a16:creationId xmlns:a16="http://schemas.microsoft.com/office/drawing/2014/main" id="{25CF645A-3E4C-42A8-9795-6063CEFEB9CC}"/>
              </a:ext>
            </a:extLst>
          </p:cNvPr>
          <p:cNvSpPr>
            <a:spLocks noGrp="1"/>
          </p:cNvSpPr>
          <p:nvPr>
            <p:ph type="sldNum" sz="quarter" idx="4"/>
          </p:nvPr>
        </p:nvSpPr>
        <p:spPr/>
        <p:txBody>
          <a:bodyPr/>
          <a:lstStyle/>
          <a:p>
            <a:pPr>
              <a:spcAft>
                <a:spcPts val="600"/>
              </a:spcAft>
            </a:pPr>
            <a:fld id="{656ED98B-D76A-451A-9241-395F13F85772}" type="slidenum">
              <a:rPr lang="en-US" smtClean="0"/>
              <a:pPr>
                <a:spcAft>
                  <a:spcPts val="600"/>
                </a:spcAft>
              </a:pPr>
              <a:t>6</a:t>
            </a:fld>
            <a:endParaRPr lang="en-US" dirty="0"/>
          </a:p>
        </p:txBody>
      </p:sp>
    </p:spTree>
    <p:extLst>
      <p:ext uri="{BB962C8B-B14F-4D97-AF65-F5344CB8AC3E}">
        <p14:creationId xmlns:p14="http://schemas.microsoft.com/office/powerpoint/2010/main" val="413328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6CC2-38EF-47C7-BBE3-457D0671DC2C}"/>
              </a:ext>
            </a:extLst>
          </p:cNvPr>
          <p:cNvSpPr>
            <a:spLocks noGrp="1"/>
          </p:cNvSpPr>
          <p:nvPr>
            <p:ph type="ctrTitle"/>
          </p:nvPr>
        </p:nvSpPr>
        <p:spPr/>
        <p:txBody>
          <a:bodyPr anchor="b">
            <a:normAutofit/>
          </a:bodyPr>
          <a:lstStyle/>
          <a:p>
            <a:r>
              <a:rPr lang="en-US" dirty="0"/>
              <a:t>II. Long Term Care Basics</a:t>
            </a:r>
          </a:p>
        </p:txBody>
      </p:sp>
      <p:pic>
        <p:nvPicPr>
          <p:cNvPr id="5" name="Content Placeholder 4">
            <a:extLst>
              <a:ext uri="{FF2B5EF4-FFF2-40B4-BE49-F238E27FC236}">
                <a16:creationId xmlns:a16="http://schemas.microsoft.com/office/drawing/2014/main" id="{10A7C857-A928-42C8-B115-E536D261C4F4}"/>
              </a:ext>
            </a:extLst>
          </p:cNvPr>
          <p:cNvPicPr>
            <a:picLocks noGrp="1" noChangeAspect="1"/>
          </p:cNvPicPr>
          <p:nvPr>
            <p:ph sz="quarter" idx="10"/>
          </p:nvPr>
        </p:nvPicPr>
        <p:blipFill>
          <a:blip r:embed="rId3"/>
          <a:stretch>
            <a:fillRect/>
          </a:stretch>
        </p:blipFill>
        <p:spPr>
          <a:xfrm>
            <a:off x="250825" y="1511207"/>
            <a:ext cx="8664575" cy="4637274"/>
          </a:xfrm>
          <a:prstGeom prst="rect">
            <a:avLst/>
          </a:prstGeom>
          <a:noFill/>
        </p:spPr>
      </p:pic>
      <p:sp>
        <p:nvSpPr>
          <p:cNvPr id="9" name="Slide Number Placeholder 3">
            <a:extLst>
              <a:ext uri="{FF2B5EF4-FFF2-40B4-BE49-F238E27FC236}">
                <a16:creationId xmlns:a16="http://schemas.microsoft.com/office/drawing/2014/main" id="{25CF645A-3E4C-42A8-9795-6063CEFEB9CC}"/>
              </a:ext>
            </a:extLst>
          </p:cNvPr>
          <p:cNvSpPr>
            <a:spLocks noGrp="1"/>
          </p:cNvSpPr>
          <p:nvPr>
            <p:ph type="sldNum" sz="quarter" idx="4"/>
          </p:nvPr>
        </p:nvSpPr>
        <p:spPr/>
        <p:txBody>
          <a:bodyPr anchor="ctr">
            <a:normAutofit/>
          </a:bodyPr>
          <a:lstStyle/>
          <a:p>
            <a:pPr>
              <a:spcAft>
                <a:spcPts val="600"/>
              </a:spcAft>
            </a:pPr>
            <a:fld id="{656ED98B-D76A-451A-9241-395F13F85772}" type="slidenum">
              <a:rPr lang="en-US" smtClean="0"/>
              <a:pPr>
                <a:spcAft>
                  <a:spcPts val="600"/>
                </a:spcAft>
              </a:pPr>
              <a:t>7</a:t>
            </a:fld>
            <a:endParaRPr lang="en-US" dirty="0"/>
          </a:p>
        </p:txBody>
      </p:sp>
    </p:spTree>
    <p:extLst>
      <p:ext uri="{BB962C8B-B14F-4D97-AF65-F5344CB8AC3E}">
        <p14:creationId xmlns:p14="http://schemas.microsoft.com/office/powerpoint/2010/main" val="602521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6CC2-38EF-47C7-BBE3-457D0671DC2C}"/>
              </a:ext>
            </a:extLst>
          </p:cNvPr>
          <p:cNvSpPr>
            <a:spLocks noGrp="1"/>
          </p:cNvSpPr>
          <p:nvPr>
            <p:ph type="ctrTitle"/>
          </p:nvPr>
        </p:nvSpPr>
        <p:spPr/>
        <p:txBody>
          <a:bodyPr anchor="b">
            <a:normAutofit/>
          </a:bodyPr>
          <a:lstStyle/>
          <a:p>
            <a:r>
              <a:rPr lang="en-US" dirty="0"/>
              <a:t>II. Long Term Care Basics</a:t>
            </a:r>
          </a:p>
        </p:txBody>
      </p:sp>
      <p:pic>
        <p:nvPicPr>
          <p:cNvPr id="6" name="Content Placeholder 5">
            <a:extLst>
              <a:ext uri="{FF2B5EF4-FFF2-40B4-BE49-F238E27FC236}">
                <a16:creationId xmlns:a16="http://schemas.microsoft.com/office/drawing/2014/main" id="{119143DD-A033-42BB-9884-A44C8AB1B921}"/>
              </a:ext>
            </a:extLst>
          </p:cNvPr>
          <p:cNvPicPr>
            <a:picLocks noGrp="1" noChangeAspect="1"/>
          </p:cNvPicPr>
          <p:nvPr>
            <p:ph sz="quarter" idx="10"/>
          </p:nvPr>
        </p:nvPicPr>
        <p:blipFill>
          <a:blip r:embed="rId3"/>
          <a:stretch>
            <a:fillRect/>
          </a:stretch>
        </p:blipFill>
        <p:spPr>
          <a:xfrm>
            <a:off x="250825" y="1614866"/>
            <a:ext cx="8664575" cy="4429955"/>
          </a:xfrm>
          <a:prstGeom prst="rect">
            <a:avLst/>
          </a:prstGeom>
        </p:spPr>
      </p:pic>
      <p:sp>
        <p:nvSpPr>
          <p:cNvPr id="9" name="Slide Number Placeholder 3">
            <a:extLst>
              <a:ext uri="{FF2B5EF4-FFF2-40B4-BE49-F238E27FC236}">
                <a16:creationId xmlns:a16="http://schemas.microsoft.com/office/drawing/2014/main" id="{25CF645A-3E4C-42A8-9795-6063CEFEB9CC}"/>
              </a:ext>
            </a:extLst>
          </p:cNvPr>
          <p:cNvSpPr>
            <a:spLocks noGrp="1"/>
          </p:cNvSpPr>
          <p:nvPr>
            <p:ph type="sldNum" sz="quarter" idx="4"/>
          </p:nvPr>
        </p:nvSpPr>
        <p:spPr/>
        <p:txBody>
          <a:bodyPr anchor="ctr">
            <a:normAutofit/>
          </a:bodyPr>
          <a:lstStyle/>
          <a:p>
            <a:pPr>
              <a:spcAft>
                <a:spcPts val="600"/>
              </a:spcAft>
            </a:pPr>
            <a:fld id="{656ED98B-D76A-451A-9241-395F13F85772}" type="slidenum">
              <a:rPr lang="en-US" smtClean="0"/>
              <a:pPr>
                <a:spcAft>
                  <a:spcPts val="600"/>
                </a:spcAft>
              </a:pPr>
              <a:t>8</a:t>
            </a:fld>
            <a:endParaRPr lang="en-US" dirty="0"/>
          </a:p>
        </p:txBody>
      </p:sp>
    </p:spTree>
    <p:extLst>
      <p:ext uri="{BB962C8B-B14F-4D97-AF65-F5344CB8AC3E}">
        <p14:creationId xmlns:p14="http://schemas.microsoft.com/office/powerpoint/2010/main" val="1705256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9910-B360-4C12-8C74-75BA9E2D850C}"/>
              </a:ext>
            </a:extLst>
          </p:cNvPr>
          <p:cNvSpPr>
            <a:spLocks noGrp="1"/>
          </p:cNvSpPr>
          <p:nvPr>
            <p:ph type="ctrTitle"/>
          </p:nvPr>
        </p:nvSpPr>
        <p:spPr/>
        <p:txBody>
          <a:bodyPr/>
          <a:lstStyle/>
          <a:p>
            <a:r>
              <a:rPr lang="en-US" dirty="0">
                <a:solidFill>
                  <a:schemeClr val="tx1"/>
                </a:solidFill>
              </a:rPr>
              <a:t>III. LifeSecure Premiums | No Inflation</a:t>
            </a:r>
          </a:p>
        </p:txBody>
      </p:sp>
      <p:pic>
        <p:nvPicPr>
          <p:cNvPr id="6" name="Content Placeholder 5">
            <a:extLst>
              <a:ext uri="{FF2B5EF4-FFF2-40B4-BE49-F238E27FC236}">
                <a16:creationId xmlns:a16="http://schemas.microsoft.com/office/drawing/2014/main" id="{50186258-C126-4941-98B3-4A2E8E34C728}"/>
              </a:ext>
            </a:extLst>
          </p:cNvPr>
          <p:cNvPicPr>
            <a:picLocks noGrp="1" noChangeAspect="1"/>
          </p:cNvPicPr>
          <p:nvPr>
            <p:ph sz="quarter" idx="10"/>
          </p:nvPr>
        </p:nvPicPr>
        <p:blipFill>
          <a:blip r:embed="rId2"/>
          <a:stretch>
            <a:fillRect/>
          </a:stretch>
        </p:blipFill>
        <p:spPr>
          <a:xfrm>
            <a:off x="929946" y="1395413"/>
            <a:ext cx="7306332" cy="4868862"/>
          </a:xfrm>
          <a:prstGeom prst="rect">
            <a:avLst/>
          </a:prstGeom>
        </p:spPr>
      </p:pic>
      <p:sp>
        <p:nvSpPr>
          <p:cNvPr id="4" name="Slide Number Placeholder 3">
            <a:extLst>
              <a:ext uri="{FF2B5EF4-FFF2-40B4-BE49-F238E27FC236}">
                <a16:creationId xmlns:a16="http://schemas.microsoft.com/office/drawing/2014/main" id="{F625B572-6BC8-4554-8FD6-D09944AF5CB4}"/>
              </a:ext>
            </a:extLst>
          </p:cNvPr>
          <p:cNvSpPr>
            <a:spLocks noGrp="1"/>
          </p:cNvSpPr>
          <p:nvPr>
            <p:ph type="sldNum" sz="quarter" idx="4"/>
          </p:nvPr>
        </p:nvSpPr>
        <p:spPr/>
        <p:txBody>
          <a:bodyPr/>
          <a:lstStyle/>
          <a:p>
            <a:fld id="{656ED98B-D76A-451A-9241-395F13F85772}" type="slidenum">
              <a:rPr lang="en-US" smtClean="0"/>
              <a:pPr/>
              <a:t>9</a:t>
            </a:fld>
            <a:endParaRPr lang="en-US" dirty="0"/>
          </a:p>
        </p:txBody>
      </p:sp>
    </p:spTree>
    <p:extLst>
      <p:ext uri="{BB962C8B-B14F-4D97-AF65-F5344CB8AC3E}">
        <p14:creationId xmlns:p14="http://schemas.microsoft.com/office/powerpoint/2010/main" val="204385892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176</TotalTime>
  <Words>2046</Words>
  <Application>Microsoft Office PowerPoint</Application>
  <PresentationFormat>On-screen Show (4:3)</PresentationFormat>
  <Paragraphs>103</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Trebuchet MS</vt:lpstr>
      <vt:lpstr>Wingdings 3</vt:lpstr>
      <vt:lpstr>Facet</vt:lpstr>
      <vt:lpstr>WA LTC Trust and Private Options</vt:lpstr>
      <vt:lpstr>I. Long Term Care Trust Act – Overview</vt:lpstr>
      <vt:lpstr>I. Long Term Care Trust Act – Overview Cont.</vt:lpstr>
      <vt:lpstr>I. Long Term Care Trust Act – Overview Cont.</vt:lpstr>
      <vt:lpstr>I. Long Term Care Trust Act – Overview Cont.</vt:lpstr>
      <vt:lpstr>ILong Term Care Trust Act – Overview Cont.</vt:lpstr>
      <vt:lpstr>II. Long Term Care Basics</vt:lpstr>
      <vt:lpstr>II. Long Term Care Basics</vt:lpstr>
      <vt:lpstr>III. LifeSecure Premiums | No Inflation</vt:lpstr>
      <vt:lpstr>IV. Individual Policies Premiums |  Traditional LTCi &amp; Life Insurance with an LTCi Rider  No Inflation Protection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SHB 1323 | WA LTC Trust and Private Options</dc:title>
  <dc:creator>Steve Santos</dc:creator>
  <cp:lastModifiedBy>Tyson Fuehrer</cp:lastModifiedBy>
  <cp:revision>15</cp:revision>
  <cp:lastPrinted>2021-04-15T14:45:21Z</cp:lastPrinted>
  <dcterms:created xsi:type="dcterms:W3CDTF">2021-04-15T14:26:34Z</dcterms:created>
  <dcterms:modified xsi:type="dcterms:W3CDTF">2021-06-01T19:56:53Z</dcterms:modified>
</cp:coreProperties>
</file>